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74" r:id="rId2"/>
    <p:sldId id="282" r:id="rId3"/>
    <p:sldId id="311" r:id="rId4"/>
    <p:sldId id="312" r:id="rId5"/>
    <p:sldId id="313" r:id="rId6"/>
    <p:sldId id="314" r:id="rId7"/>
    <p:sldId id="310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2" r:id="rId23"/>
    <p:sldId id="331" r:id="rId24"/>
    <p:sldId id="336" r:id="rId25"/>
    <p:sldId id="334" r:id="rId26"/>
    <p:sldId id="335" r:id="rId27"/>
    <p:sldId id="337" r:id="rId28"/>
    <p:sldId id="338" r:id="rId29"/>
    <p:sldId id="339" r:id="rId30"/>
    <p:sldId id="340" r:id="rId31"/>
    <p:sldId id="341" r:id="rId32"/>
    <p:sldId id="342" r:id="rId33"/>
    <p:sldId id="344" r:id="rId34"/>
    <p:sldId id="343" r:id="rId35"/>
    <p:sldId id="345" r:id="rId36"/>
    <p:sldId id="346" r:id="rId37"/>
    <p:sldId id="347" r:id="rId38"/>
    <p:sldId id="357" r:id="rId39"/>
    <p:sldId id="348" r:id="rId40"/>
    <p:sldId id="349" r:id="rId41"/>
    <p:sldId id="350" r:id="rId42"/>
    <p:sldId id="351" r:id="rId43"/>
    <p:sldId id="352" r:id="rId44"/>
    <p:sldId id="353" r:id="rId45"/>
    <p:sldId id="355" r:id="rId46"/>
    <p:sldId id="354" r:id="rId47"/>
    <p:sldId id="356" r:id="rId48"/>
    <p:sldId id="330" r:id="rId49"/>
    <p:sldId id="273" r:id="rId50"/>
  </p:sldIdLst>
  <p:sldSz cx="1219200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AFABA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8"/>
    <p:restoredTop sz="81600"/>
  </p:normalViewPr>
  <p:slideViewPr>
    <p:cSldViewPr snapToGrid="0" snapToObjects="1">
      <p:cViewPr varScale="1">
        <p:scale>
          <a:sx n="115" d="100"/>
          <a:sy n="115" d="100"/>
        </p:scale>
        <p:origin x="272" y="2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3A9F1-D3B3-6D40-BF0F-1015008DBA70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687513" y="1143000"/>
            <a:ext cx="348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E5A11-8595-A54E-AE35-558F0F73A0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5066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687513" y="1143000"/>
            <a:ext cx="34829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2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List</a:t>
            </a:r>
            <a:r>
              <a:rPr kumimoji="1" lang="ko-KR" altLang="en-US" dirty="0"/>
              <a:t>에는 </a:t>
            </a:r>
            <a:r>
              <a:rPr kumimoji="1" lang="en-US" altLang="ko-KR" dirty="0" err="1"/>
              <a:t>ArrayList</a:t>
            </a:r>
            <a:r>
              <a:rPr kumimoji="1" lang="en-US" altLang="ko-KR" dirty="0"/>
              <a:t>, Vector, LinkedList</a:t>
            </a:r>
            <a:r>
              <a:rPr kumimoji="1" lang="ko-KR" altLang="en-US" dirty="0"/>
              <a:t>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765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ArrayList</a:t>
            </a:r>
            <a:r>
              <a:rPr kumimoji="1" lang="ko-KR" altLang="en-US" dirty="0"/>
              <a:t>는 인덱스로 값에 접근하는 방식이다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찾기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인덱스를 사용하면 바로 해당 원소로 접근할 수 있기 때문에 시간복잡도는 </a:t>
            </a:r>
            <a:r>
              <a:rPr kumimoji="1" lang="en-US" altLang="ko-KR" dirty="0"/>
              <a:t>O(1)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삭제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배열의 원소를 삭제할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삭제한 원소보다 큰 인덱스를 가진 원소들을 옮겨줘야 하기 때문에 시간복잡도는 </a:t>
            </a:r>
            <a:r>
              <a:rPr kumimoji="1" lang="en-US" altLang="ko-KR" dirty="0"/>
              <a:t>O(n)</a:t>
            </a:r>
            <a:r>
              <a:rPr kumimoji="1" lang="ko-KR" altLang="en-US" dirty="0"/>
              <a:t>이 걸린다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삽입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삽입의 경우에도 마찬가지로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삽입한 이후의 인덱스들을 옮겨줘야 하기 때문에 </a:t>
            </a:r>
            <a:r>
              <a:rPr kumimoji="1" lang="ko-KR" altLang="en-US" dirty="0" err="1"/>
              <a:t>시간복잡도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O(n)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422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LinkedList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노드끼리</a:t>
            </a:r>
            <a:r>
              <a:rPr kumimoji="1" lang="ko-KR" altLang="en-US" dirty="0"/>
              <a:t> 연결되어 있는 형태이다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LinkedList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Deque</a:t>
            </a:r>
            <a:r>
              <a:rPr kumimoji="1" lang="ko-KR" altLang="en-US" dirty="0"/>
              <a:t>을 상속받기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뿐만 아니라 </a:t>
            </a:r>
            <a:r>
              <a:rPr kumimoji="1" lang="en-US" altLang="ko-KR" dirty="0"/>
              <a:t>Deque</a:t>
            </a:r>
            <a:r>
              <a:rPr kumimoji="1" lang="ko-KR" altLang="en-US" dirty="0"/>
              <a:t>의 속성과 메서드도 갖고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LinkedList</a:t>
            </a:r>
            <a:r>
              <a:rPr kumimoji="1" lang="ko-KR" altLang="en-US" dirty="0"/>
              <a:t> 인터페이슨 안에는 </a:t>
            </a:r>
            <a:r>
              <a:rPr kumimoji="1" lang="en-US" altLang="ko-KR" dirty="0"/>
              <a:t>Node</a:t>
            </a:r>
            <a:r>
              <a:rPr kumimoji="1" lang="ko-KR" altLang="en-US" dirty="0"/>
              <a:t> 클래스가 존재하고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LinkedList</a:t>
            </a:r>
            <a:r>
              <a:rPr kumimoji="1" lang="ko-KR" altLang="en-US" dirty="0"/>
              <a:t>는 이 </a:t>
            </a:r>
            <a:r>
              <a:rPr kumimoji="1" lang="en-US" altLang="ko-KR" dirty="0"/>
              <a:t>Node</a:t>
            </a:r>
            <a:r>
              <a:rPr kumimoji="1" lang="ko-KR" altLang="en-US" dirty="0"/>
              <a:t>끼리 연결되어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47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ArrayList</a:t>
            </a:r>
            <a:r>
              <a:rPr kumimoji="1" lang="ko-KR" altLang="en-US" dirty="0"/>
              <a:t>는 인덱스를 사용하므로 데이터에 접근이 용이하고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LinkedList</a:t>
            </a:r>
            <a:r>
              <a:rPr kumimoji="1" lang="ko-KR" altLang="en-US" dirty="0"/>
              <a:t>는 노드가 이전 노드와 다음 노드를 알고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삽입 </a:t>
            </a:r>
            <a:r>
              <a:rPr kumimoji="1" lang="ko-KR" altLang="en-US" dirty="0" err="1"/>
              <a:t>삭제시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prev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next</a:t>
            </a:r>
            <a:r>
              <a:rPr kumimoji="1" lang="ko-KR" altLang="en-US" dirty="0"/>
              <a:t>노드만 바꿔주면 되므로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삭제가 용이하다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데이터에 접근</a:t>
            </a:r>
            <a:r>
              <a:rPr kumimoji="1" lang="ko-KR" altLang="en-US" dirty="0"/>
              <a:t>하는게 중요할 때는 </a:t>
            </a:r>
            <a:r>
              <a:rPr kumimoji="1" lang="en-US" altLang="ko-KR" b="1" dirty="0" err="1"/>
              <a:t>ArrayList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,</a:t>
            </a:r>
          </a:p>
          <a:p>
            <a:r>
              <a:rPr kumimoji="1" lang="ko-KR" altLang="en-US" b="1" dirty="0"/>
              <a:t>삽입과 삭제</a:t>
            </a:r>
            <a:r>
              <a:rPr kumimoji="1" lang="ko-KR" altLang="en-US" dirty="0"/>
              <a:t>가 빈번할 때는 </a:t>
            </a:r>
            <a:r>
              <a:rPr kumimoji="1" lang="en-US" altLang="ko-KR" b="1" dirty="0"/>
              <a:t>LinkedList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사용하는게 좋다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99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Vector</a:t>
            </a:r>
            <a:r>
              <a:rPr kumimoji="1" lang="ko-KR" altLang="en-US" dirty="0"/>
              <a:t>는 컬렉션 프레임워크가 존재하기 전에 추가된 </a:t>
            </a:r>
            <a:r>
              <a:rPr kumimoji="1" lang="ko-KR" altLang="en-US" dirty="0" err="1"/>
              <a:t>레거시</a:t>
            </a:r>
            <a:r>
              <a:rPr kumimoji="1" lang="ko-KR" altLang="en-US" dirty="0"/>
              <a:t> 클래스 중 하나이다</a:t>
            </a:r>
            <a:r>
              <a:rPr kumimoji="1" lang="en-US" altLang="ko-KR" dirty="0"/>
              <a:t>. (</a:t>
            </a:r>
            <a:r>
              <a:rPr kumimoji="1" lang="ko-KR" altLang="en-US" dirty="0" err="1"/>
              <a:t>레거시</a:t>
            </a:r>
            <a:r>
              <a:rPr kumimoji="1" lang="ko-KR" altLang="en-US" dirty="0"/>
              <a:t> 클래스는 컬렉션 프레임워크 이전부터 존재하던 클래스이다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Vector</a:t>
            </a:r>
            <a:r>
              <a:rPr kumimoji="1" lang="ko-KR" altLang="en-US" dirty="0"/>
              <a:t>도 </a:t>
            </a:r>
            <a:r>
              <a:rPr kumimoji="1" lang="en-US" altLang="ko-KR" dirty="0" err="1"/>
              <a:t>ArrayList</a:t>
            </a:r>
            <a:r>
              <a:rPr kumimoji="1" lang="ko-KR" altLang="en-US" dirty="0"/>
              <a:t>와 같이 인덱스를 사용해 접근할 수 있어 시간복잡도는 </a:t>
            </a:r>
            <a:r>
              <a:rPr kumimoji="1" lang="en-US" altLang="ko-KR" dirty="0" err="1"/>
              <a:t>ArrayList</a:t>
            </a:r>
            <a:r>
              <a:rPr kumimoji="1" lang="ko-KR" altLang="en-US" dirty="0"/>
              <a:t>와 같다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가장 큰 차이점은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동기화가 된다는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070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1522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Set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List</a:t>
            </a:r>
            <a:r>
              <a:rPr kumimoji="1" lang="ko-KR" altLang="en-US" dirty="0"/>
              <a:t>와 다르게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순서가 없는</a:t>
            </a:r>
            <a:r>
              <a:rPr kumimoji="1" lang="en-US" altLang="ko-KR" dirty="0"/>
              <a:t>!</a:t>
            </a:r>
            <a:r>
              <a:rPr kumimoji="1" lang="ko-KR" altLang="en-US" dirty="0"/>
              <a:t> 컬렉션이며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 요소를 포함할 수 없다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는 선형 자료구조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은 비선형 자료구조이다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430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Set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 클래스와 </a:t>
            </a:r>
            <a:r>
              <a:rPr kumimoji="1" lang="en-US" altLang="ko-KR" dirty="0" err="1"/>
              <a:t>TreeSet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9332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HashSet</a:t>
            </a:r>
            <a:r>
              <a:rPr kumimoji="1" lang="ko-KR" altLang="en-US" dirty="0"/>
              <a:t>은 내부적으로 </a:t>
            </a:r>
            <a:r>
              <a:rPr kumimoji="1" lang="en-US" altLang="ko-KR" dirty="0"/>
              <a:t>HashMap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해싱을</a:t>
            </a:r>
            <a:r>
              <a:rPr kumimoji="1" lang="ko-KR" altLang="en-US" dirty="0"/>
              <a:t> 사용하기 때문에 많은 양의 데이터를 검색할 때 높은 성능을 갖는다는 것이 큰 특징이다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HashSet</a:t>
            </a:r>
            <a:r>
              <a:rPr kumimoji="1" lang="ko-KR" altLang="en-US" dirty="0"/>
              <a:t>은 자체적으로 중복을 처리한다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객체의 </a:t>
            </a:r>
            <a:r>
              <a:rPr kumimoji="1" lang="en-US" altLang="ko-KR" dirty="0" err="1"/>
              <a:t>hashCode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호출하여 </a:t>
            </a:r>
            <a:r>
              <a:rPr kumimoji="1" lang="ko-KR" altLang="en-US" dirty="0" err="1"/>
              <a:t>해시코드를</a:t>
            </a:r>
            <a:r>
              <a:rPr kumimoji="1" lang="ko-KR" altLang="en-US" dirty="0"/>
              <a:t> 얻어내고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 저장된 객체들의 </a:t>
            </a:r>
            <a:r>
              <a:rPr kumimoji="1" lang="ko-KR" altLang="en-US" dirty="0" err="1"/>
              <a:t>해시코드와</a:t>
            </a:r>
            <a:r>
              <a:rPr kumimoji="1" lang="ko-KR" altLang="en-US" dirty="0"/>
              <a:t> 비교해서 </a:t>
            </a:r>
            <a:r>
              <a:rPr kumimoji="1" lang="ko-KR" altLang="en-US" dirty="0" err="1"/>
              <a:t>해시코드가</a:t>
            </a:r>
            <a:r>
              <a:rPr kumimoji="1" lang="ko-KR" altLang="en-US" dirty="0"/>
              <a:t> 동일하다면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</a:t>
            </a:r>
            <a:r>
              <a:rPr kumimoji="1" lang="en-US" altLang="ko-KR" dirty="0"/>
              <a:t>equals()</a:t>
            </a:r>
            <a:r>
              <a:rPr kumimoji="1" lang="ko-KR" altLang="en-US" dirty="0"/>
              <a:t> 메서드로 두 객체를 비교해서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가 나오면 중복 저장을 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59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HashSet</a:t>
            </a:r>
            <a:r>
              <a:rPr kumimoji="1" lang="ko-KR" altLang="en-US" dirty="0"/>
              <a:t>은 내부적으로 </a:t>
            </a:r>
            <a:r>
              <a:rPr kumimoji="1" lang="en-US" altLang="ko-KR" dirty="0"/>
              <a:t>HashMap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해싱을</a:t>
            </a:r>
            <a:r>
              <a:rPr kumimoji="1" lang="ko-KR" altLang="en-US" dirty="0"/>
              <a:t> 사용하기 때문에 많은 양의 데이터를 검색할 때 높은 성능을 갖는다는 것이 큰 특징이다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HashSet</a:t>
            </a:r>
            <a:r>
              <a:rPr kumimoji="1" lang="ko-KR" altLang="en-US" dirty="0"/>
              <a:t>은 자체적으로 중복을 처리한다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객체의 </a:t>
            </a:r>
            <a:r>
              <a:rPr kumimoji="1" lang="en-US" altLang="ko-KR" dirty="0" err="1"/>
              <a:t>hashCode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호출하여 </a:t>
            </a:r>
            <a:r>
              <a:rPr kumimoji="1" lang="ko-KR" altLang="en-US" dirty="0" err="1"/>
              <a:t>해시코드를</a:t>
            </a:r>
            <a:r>
              <a:rPr kumimoji="1" lang="ko-KR" altLang="en-US" dirty="0"/>
              <a:t> 얻어내고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 저장된 객체들의 </a:t>
            </a:r>
            <a:r>
              <a:rPr kumimoji="1" lang="ko-KR" altLang="en-US" dirty="0" err="1"/>
              <a:t>해시코드와</a:t>
            </a:r>
            <a:r>
              <a:rPr kumimoji="1" lang="ko-KR" altLang="en-US" dirty="0"/>
              <a:t> 비교해서 </a:t>
            </a:r>
            <a:r>
              <a:rPr kumimoji="1" lang="ko-KR" altLang="en-US" dirty="0" err="1"/>
              <a:t>해시코드가</a:t>
            </a:r>
            <a:r>
              <a:rPr kumimoji="1" lang="ko-KR" altLang="en-US" dirty="0"/>
              <a:t> 동일하다면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</a:t>
            </a:r>
            <a:r>
              <a:rPr kumimoji="1" lang="en-US" altLang="ko-KR" dirty="0"/>
              <a:t>equals()</a:t>
            </a:r>
            <a:r>
              <a:rPr kumimoji="1" lang="ko-KR" altLang="en-US" dirty="0"/>
              <a:t> 메서드로 두 객체를 비교해서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가 나오면 중복 저장을 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52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배열은 한번 크기를 정하면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정해진 크기를 변경할 수 없다는 단점이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293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</a:t>
            </a:r>
            <a:r>
              <a:rPr kumimoji="1" lang="en-US" altLang="ko-KR" dirty="0"/>
              <a:t>HashSet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돌아와서 시간 복잡도를 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HashSet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데이터를 저장하기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시간복잡도가 </a:t>
            </a:r>
            <a:r>
              <a:rPr kumimoji="1" lang="en-US" altLang="ko-KR" dirty="0"/>
              <a:t>O(1)</a:t>
            </a:r>
            <a:r>
              <a:rPr kumimoji="1" lang="ko-KR" altLang="en-US" dirty="0"/>
              <a:t>이라는 시간으로 굉장히 빠르다는 걸 볼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next() </a:t>
            </a:r>
            <a:r>
              <a:rPr kumimoji="1" lang="ko-KR" altLang="en-US" dirty="0"/>
              <a:t>메서드는 </a:t>
            </a:r>
            <a:r>
              <a:rPr kumimoji="1" lang="en-US" altLang="ko-KR" dirty="0"/>
              <a:t>O(h/n)</a:t>
            </a:r>
            <a:r>
              <a:rPr kumimoji="1" lang="ko-KR" altLang="en-US" dirty="0"/>
              <a:t>의 시간복잡도를 갖는데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</a:t>
            </a:r>
            <a:r>
              <a:rPr kumimoji="1" lang="ko-KR" altLang="en-US" dirty="0"/>
              <a:t>는 해시 </a:t>
            </a:r>
            <a:r>
              <a:rPr kumimoji="1" lang="ko-KR" altLang="en-US" dirty="0" err="1"/>
              <a:t>버킷의</a:t>
            </a:r>
            <a:r>
              <a:rPr kumimoji="1" lang="ko-KR" altLang="en-US" dirty="0"/>
              <a:t> 사이즈이고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에 저장되는 데이터의 사이즈를 의미한다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h/n</a:t>
            </a:r>
            <a:r>
              <a:rPr kumimoji="1" lang="ko-KR" altLang="en-US" dirty="0"/>
              <a:t>의 값이 나오는 이유는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엘리먼트에</a:t>
            </a:r>
            <a:r>
              <a:rPr kumimoji="1" lang="ko-KR" altLang="en-US" dirty="0"/>
              <a:t> 비해 해시 </a:t>
            </a:r>
            <a:r>
              <a:rPr kumimoji="1" lang="ko-KR" altLang="en-US" dirty="0" err="1"/>
              <a:t>버킷의</a:t>
            </a:r>
            <a:r>
              <a:rPr kumimoji="1" lang="ko-KR" altLang="en-US" dirty="0"/>
              <a:t> 수가 늘어나면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해시 </a:t>
            </a:r>
            <a:r>
              <a:rPr kumimoji="1" lang="ko-KR" altLang="en-US" dirty="0" err="1"/>
              <a:t>버킷으로</a:t>
            </a:r>
            <a:r>
              <a:rPr kumimoji="1" lang="ko-KR" altLang="en-US" dirty="0"/>
              <a:t> 사용되는 배열의 대부분은 비어있게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엘리먼트가</a:t>
            </a:r>
            <a:r>
              <a:rPr kumimoji="1" lang="ko-KR" altLang="en-US" dirty="0"/>
              <a:t> 담겨있는 </a:t>
            </a:r>
            <a:r>
              <a:rPr kumimoji="1" lang="ko-KR" altLang="en-US" dirty="0" err="1"/>
              <a:t>해시버킷을</a:t>
            </a:r>
            <a:r>
              <a:rPr kumimoji="1" lang="ko-KR" altLang="en-US" dirty="0"/>
              <a:t> 찾기 위해 매번 비어있는 </a:t>
            </a:r>
            <a:r>
              <a:rPr kumimoji="1" lang="ko-KR" altLang="en-US" dirty="0" err="1"/>
              <a:t>해시버킷을</a:t>
            </a:r>
            <a:r>
              <a:rPr kumimoji="1" lang="ko-KR" altLang="en-US" dirty="0"/>
              <a:t> 방문해야 하기 때문에 </a:t>
            </a:r>
            <a:r>
              <a:rPr kumimoji="1" lang="en-US" altLang="ko-KR" dirty="0"/>
              <a:t>h</a:t>
            </a:r>
            <a:r>
              <a:rPr kumimoji="1" lang="ko-KR" altLang="en-US" dirty="0"/>
              <a:t>가 들어간다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엘리먼트의</a:t>
            </a:r>
            <a:r>
              <a:rPr kumimoji="1" lang="ko-KR" altLang="en-US" dirty="0"/>
              <a:t> 숫자가 늘어나면 해시 </a:t>
            </a:r>
            <a:r>
              <a:rPr kumimoji="1" lang="ko-KR" altLang="en-US" dirty="0" err="1"/>
              <a:t>버킷이</a:t>
            </a:r>
            <a:r>
              <a:rPr kumimoji="1" lang="ko-KR" altLang="en-US" dirty="0"/>
              <a:t> 비어있을 가능성이 줄어들게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O(1)</a:t>
            </a:r>
            <a:r>
              <a:rPr kumimoji="1" lang="ko-KR" altLang="en-US" dirty="0"/>
              <a:t>에 근접하게 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765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LinkedHashSet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HashSet</a:t>
            </a:r>
            <a:r>
              <a:rPr kumimoji="1" lang="ko-KR" altLang="en-US" dirty="0"/>
              <a:t>과 같은 방식으로 </a:t>
            </a:r>
            <a:r>
              <a:rPr kumimoji="1" lang="en-US" altLang="ko-KR" dirty="0"/>
              <a:t>HashMap</a:t>
            </a:r>
            <a:r>
              <a:rPr kumimoji="1" lang="ko-KR" altLang="en-US" dirty="0"/>
              <a:t>을 사용해 데이터를 저장하는데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차이점은 순서를 갖고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순서를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중복을 허용하지 않을 경우 사용하면 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TreeSet</a:t>
            </a:r>
            <a:r>
              <a:rPr kumimoji="1" lang="ko-KR" altLang="en-US" dirty="0"/>
              <a:t>은 내부적으로 </a:t>
            </a:r>
            <a:r>
              <a:rPr kumimoji="1" lang="en-US" altLang="ko-KR" dirty="0" err="1"/>
              <a:t>TreeMap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이진 탐색 트리의 자료구조 형태로 데이터를 저장한다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자동으로 오름차순으로 정렬되기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set.first</a:t>
            </a:r>
            <a:r>
              <a:rPr kumimoji="1" lang="en-US" altLang="ko-KR" dirty="0"/>
              <a:t>()</a:t>
            </a:r>
            <a:r>
              <a:rPr kumimoji="1" lang="ko-KR" altLang="en-US" dirty="0"/>
              <a:t>는 최솟값을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set.last</a:t>
            </a:r>
            <a:r>
              <a:rPr kumimoji="1" lang="en-US" altLang="ko-KR" dirty="0"/>
              <a:t>()</a:t>
            </a:r>
            <a:r>
              <a:rPr kumimoji="1" lang="ko-KR" altLang="en-US" dirty="0"/>
              <a:t>는 최댓값을 갖는다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950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TreeSet</a:t>
            </a:r>
            <a:r>
              <a:rPr kumimoji="1" lang="ko-KR" altLang="en-US" dirty="0"/>
              <a:t>은 내부에 데이터 저장을 위해 </a:t>
            </a:r>
            <a:r>
              <a:rPr kumimoji="1" lang="en-US" altLang="ko-KR" dirty="0"/>
              <a:t>Red/Black Tree </a:t>
            </a:r>
            <a:r>
              <a:rPr kumimoji="1" lang="ko-KR" altLang="en-US" dirty="0"/>
              <a:t>자료구조를 갖고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RB </a:t>
            </a:r>
            <a:r>
              <a:rPr kumimoji="1" lang="ko-KR" altLang="en-US" dirty="0"/>
              <a:t>트리는 이진 탐색 트리의 일종으로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저장된 값들이 트리 전체에 고루 저장되도록 하여</a:t>
            </a:r>
            <a:endParaRPr kumimoji="1" lang="en-US" altLang="ko-KR" dirty="0"/>
          </a:p>
          <a:p>
            <a:r>
              <a:rPr kumimoji="1" lang="ko-KR" altLang="en-US" dirty="0"/>
              <a:t>비정상적으로 트리의 높이가 높아지는 현상이 없게 만든 균형 트리이다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5013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TreeSet</a:t>
            </a:r>
            <a:r>
              <a:rPr kumimoji="1" lang="ko-KR" altLang="en-US" dirty="0"/>
              <a:t>은 트리 구조로 데이터를 저장하기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시간복잡도가 </a:t>
            </a:r>
            <a:r>
              <a:rPr kumimoji="1" lang="en-US" altLang="ko-KR" dirty="0"/>
              <a:t>O(log N)</a:t>
            </a:r>
            <a:r>
              <a:rPr kumimoji="1" lang="ko-KR" altLang="en-US" dirty="0"/>
              <a:t>이 걸린다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8343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4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Map</a:t>
            </a:r>
            <a:r>
              <a:rPr kumimoji="1" lang="ko-KR" altLang="en-US" dirty="0"/>
              <a:t>은 요소의 저장 순서를 유지하지 않고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키는 중복을 허용하지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값은 중복을 허용하는 특징을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Map</a:t>
            </a:r>
            <a:r>
              <a:rPr kumimoji="1" lang="ko-KR" altLang="en-US" dirty="0"/>
              <a:t>은 데이터를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의 쌍으로 저장한다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특정한 데이터를 찾을 때는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검색하므로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는 중복이 불가능하다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501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435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Map</a:t>
            </a:r>
            <a:r>
              <a:rPr kumimoji="1" lang="ko-KR" altLang="en-US" dirty="0"/>
              <a:t>은 요소의 저장 순서를 유지하지 않고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키는 중복을 허용하지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값은 중복을 허용하는 특징을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Map</a:t>
            </a:r>
            <a:r>
              <a:rPr kumimoji="1" lang="ko-KR" altLang="en-US" dirty="0"/>
              <a:t>은 데이터를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의 쌍으로 저장한다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특정한 데이터를 찾을 때는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검색하므로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는 중복이 불가능하다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2231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LinkedHashMap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HashMap</a:t>
            </a:r>
            <a:r>
              <a:rPr kumimoji="1" lang="ko-KR" altLang="en-US" dirty="0"/>
              <a:t>을 상속받아 같은 방식으로 데이터를 저장하지만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차이점은 순서를 지켜 저장한다는 점이다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08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반면에 </a:t>
            </a:r>
            <a:r>
              <a:rPr kumimoji="1" lang="en-US" altLang="ko-KR" dirty="0"/>
              <a:t>Collection </a:t>
            </a:r>
            <a:r>
              <a:rPr kumimoji="1" lang="ko-KR" altLang="en-US" dirty="0"/>
              <a:t>프레임워크는</a:t>
            </a:r>
            <a:endParaRPr kumimoji="1" lang="en-US" altLang="ko-KR" dirty="0"/>
          </a:p>
          <a:p>
            <a:r>
              <a:rPr kumimoji="1" lang="ko-KR" altLang="en-US" dirty="0"/>
              <a:t>배열과 비슷한 일을 처리하는데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 개의 값이 담기는지 미리 지정하지 않아도 된다는 장점이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5907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TreeMap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TreeSet</a:t>
            </a:r>
            <a:r>
              <a:rPr kumimoji="1" lang="ko-KR" altLang="en-US" dirty="0"/>
              <a:t>과 마찬가지로 </a:t>
            </a:r>
            <a:r>
              <a:rPr kumimoji="1" lang="en-US" altLang="ko-KR" dirty="0"/>
              <a:t>RB</a:t>
            </a:r>
            <a:r>
              <a:rPr kumimoji="1" lang="ko-KR" altLang="en-US" dirty="0"/>
              <a:t>트리를 사용한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TreeSet</a:t>
            </a:r>
            <a:r>
              <a:rPr kumimoji="1" lang="ko-KR" altLang="en-US" dirty="0"/>
              <a:t>과의 차이점은 </a:t>
            </a:r>
            <a:r>
              <a:rPr kumimoji="1" lang="en-US" altLang="ko-KR" dirty="0" err="1"/>
              <a:t>TreeSet</a:t>
            </a:r>
            <a:r>
              <a:rPr kumimoji="1" lang="ko-KR" altLang="en-US" dirty="0"/>
              <a:t>은 값만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TreeMap</a:t>
            </a:r>
            <a:r>
              <a:rPr kumimoji="1" lang="ko-KR" altLang="en-US" dirty="0"/>
              <a:t>은 키와 값 모두 저장한다는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TreeMap</a:t>
            </a:r>
            <a:r>
              <a:rPr kumimoji="1" lang="ko-KR" altLang="en-US" dirty="0"/>
              <a:t>은 키를 기준으로 정렬되어 저장되고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때 </a:t>
            </a:r>
            <a:r>
              <a:rPr kumimoji="1" lang="en-US" altLang="ko-KR" dirty="0"/>
              <a:t>Comparable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Comparator</a:t>
            </a:r>
            <a:r>
              <a:rPr kumimoji="1" lang="ko-KR" altLang="en-US" dirty="0"/>
              <a:t>을 사용해 정렬된다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317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contains </a:t>
            </a:r>
            <a:r>
              <a:rPr kumimoji="1" lang="ko-KR" altLang="en-US" dirty="0"/>
              <a:t>메서드로 값의 존재 여부만 확인할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값을 통해 해당하는 값을 바로 얻을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263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Hash</a:t>
            </a:r>
            <a:r>
              <a:rPr kumimoji="1" lang="ko-KR" altLang="en-US" dirty="0"/>
              <a:t>는 순서를 유지하지 않는 대신 빠르고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Tree</a:t>
            </a:r>
            <a:r>
              <a:rPr kumimoji="1" lang="ko-KR" altLang="en-US" dirty="0"/>
              <a:t>는 정렬 순서가 유지된다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8451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717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6925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006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자바에서 제네릭은 데이터의 타입을 일반화한다는 것을 의미한다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제네릭은 클래스나 메서드에서 사용할 내부 데이터 타입을 컴파일 시에 미리 지정하는 걸 의미한다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p1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이라는 클래스의 내부 데이터 타입을 </a:t>
            </a:r>
            <a:r>
              <a:rPr kumimoji="1" lang="en-US" altLang="ko-KR" dirty="0"/>
              <a:t>String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StringBuilder</a:t>
            </a:r>
            <a:r>
              <a:rPr kumimoji="1" lang="ko-KR" altLang="en-US" dirty="0"/>
              <a:t>로 지정한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5250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제네릭처럼 컴파일을 할 때 미리 타입 검사를 수행하면 위와 같은 장점들이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JDK 1.5</a:t>
            </a:r>
            <a:r>
              <a:rPr kumimoji="1" lang="ko-KR" altLang="en-US" dirty="0"/>
              <a:t> 이전에서는 여러 타입을 사용하는 대부분의 클래스나 메서드에서 인수나 </a:t>
            </a:r>
            <a:r>
              <a:rPr kumimoji="1" lang="ko-KR" altLang="en-US" dirty="0" err="1"/>
              <a:t>반환값으로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타입을 사용했는데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이럴 경우 반환된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 객체를 다시 원하는 타입으로 타입 변환해야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때 오류가 발생할 가능성도 존재했다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-&gt; </a:t>
            </a:r>
            <a:r>
              <a:rPr kumimoji="1" lang="ko-KR" altLang="en-US" dirty="0"/>
              <a:t>런타임 시에 오류 발생</a:t>
            </a:r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제네릭을 사용하면 컴파일 시점에서 검사를 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510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229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1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330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</a:p>
          <a:p>
            <a:r>
              <a:rPr kumimoji="1" lang="en-US" altLang="ko-KR" dirty="0"/>
              <a:t>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가 각각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EmployeeInfo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Integer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라는걸</a:t>
            </a:r>
            <a:r>
              <a:rPr kumimoji="1" lang="ko-KR" altLang="en-US" dirty="0"/>
              <a:t> 생성자의 매개변수를 통해 알 수 있기 때문에 생략 가능하다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자바 입장에서는 각각의 데이터 타입을 알고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info</a:t>
            </a:r>
            <a:r>
              <a:rPr kumimoji="1" lang="ko-KR" altLang="en-US" dirty="0"/>
              <a:t>라는 매개변수의 타입을 아직 지정하고 싶지 않을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메소드의</a:t>
            </a:r>
            <a:r>
              <a:rPr kumimoji="1" lang="ko-KR" altLang="en-US" dirty="0"/>
              <a:t> 접근 지정자와 리턴 타입 중간에 </a:t>
            </a:r>
            <a:r>
              <a:rPr kumimoji="1" lang="en-US" altLang="ko-KR" dirty="0"/>
              <a:t>&lt;U&gt;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매개변수의 제네릭 데이터 타입을 지정해줄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6312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제네릭은 보통 하나의 타입을 지정하고 명시하지만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 이상의 타입을 지정해야 하는 경우가 발생할 수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이를 와일드카드를 상용해 해결할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와일드카드란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‘?’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하나 이상의 타입을 가능하게 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는 어떤 타입도 가능하다는 랜덤의 뜻인 것 같다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448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제네릭은 </a:t>
            </a:r>
            <a:r>
              <a:rPr kumimoji="1" lang="ko-KR" altLang="en-US" dirty="0" err="1"/>
              <a:t>오만가지</a:t>
            </a:r>
            <a:r>
              <a:rPr kumimoji="1" lang="ko-KR" altLang="en-US" dirty="0"/>
              <a:t> 잡동사니가 다 들어올 수 있다는 단점이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이걸 </a:t>
            </a:r>
            <a:r>
              <a:rPr kumimoji="1" lang="en-US" altLang="ko-KR" dirty="0"/>
              <a:t>extends </a:t>
            </a:r>
            <a:r>
              <a:rPr kumimoji="1" lang="ko-KR" altLang="en-US" dirty="0"/>
              <a:t>키워드를 사용해 제한해줄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예제에서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 클래스의 제네릭 타입으로 </a:t>
            </a:r>
            <a:r>
              <a:rPr kumimoji="1" lang="en-US" altLang="ko-KR" dirty="0"/>
              <a:t>T extends Info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명시해줬는데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뜻은 </a:t>
            </a:r>
            <a:r>
              <a:rPr kumimoji="1" lang="en-US" altLang="ko-KR" dirty="0"/>
              <a:t>Info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추상클래스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클래스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상속받은 클래스들만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의 제네릭 타입이 될 수 있다는 뜻이다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Info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상속받은 </a:t>
            </a:r>
            <a:r>
              <a:rPr kumimoji="1" lang="en-US" altLang="ko-KR" dirty="0" err="1"/>
              <a:t>EmployeeInfo</a:t>
            </a:r>
            <a:r>
              <a:rPr kumimoji="1" lang="ko-KR" altLang="en-US" dirty="0"/>
              <a:t>는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String</a:t>
            </a:r>
            <a:r>
              <a:rPr kumimoji="1" lang="ko-KR" altLang="en-US" dirty="0"/>
              <a:t>은 불가능한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super</a:t>
            </a:r>
            <a:r>
              <a:rPr kumimoji="1" lang="ko-KR" altLang="en-US" dirty="0"/>
              <a:t>라는 키워드를 사용하면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 클래스의 부모 클래스만 올 수 있다는 뜻이다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778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95917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4505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687513" y="1143000"/>
            <a:ext cx="34829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참고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tcpschool.com</a:t>
            </a:r>
            <a:r>
              <a:rPr kumimoji="1" lang="en-US" altLang="ko-KR" dirty="0"/>
              <a:t>/java/</a:t>
            </a:r>
            <a:r>
              <a:rPr kumimoji="1" lang="en-US" altLang="ko-KR" dirty="0" err="1"/>
              <a:t>java_collectionFramework_concept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=KaPbVAxi5LE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gbsb.tistory.com</a:t>
            </a:r>
            <a:r>
              <a:rPr kumimoji="1" lang="en-US" altLang="ko-KR" dirty="0"/>
              <a:t>/247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www.grepiu.com</a:t>
            </a:r>
            <a:r>
              <a:rPr kumimoji="1" lang="en-US" altLang="ko-KR" dirty="0"/>
              <a:t>/post/9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medium.com</a:t>
            </a:r>
            <a:r>
              <a:rPr kumimoji="1" lang="en-US" altLang="ko-KR" dirty="0"/>
              <a:t>/@leeyh0216/%EC%9E%90%EB%A3%8C%EA%B5%AC%EC%A1%B0-1-%EC%97%B0%EA%B2%B0%EB%A6%AC%EC%8A%A4%ED%8A%B8-ca96a40e44f0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woovictory.github.io</a:t>
            </a:r>
            <a:r>
              <a:rPr kumimoji="1" lang="en-US" altLang="ko-KR" dirty="0"/>
              <a:t>/2018/12/27/</a:t>
            </a:r>
            <a:r>
              <a:rPr kumimoji="1" lang="en-US" altLang="ko-KR" dirty="0" err="1"/>
              <a:t>DataStructure</a:t>
            </a:r>
            <a:r>
              <a:rPr kumimoji="1" lang="en-US" altLang="ko-KR" dirty="0"/>
              <a:t>-Diff-of-Array-LinkedList/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junboom.tistory.com</a:t>
            </a:r>
            <a:r>
              <a:rPr kumimoji="1" lang="en-US" altLang="ko-KR" dirty="0"/>
              <a:t>/25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reakwon.tistory.com</a:t>
            </a:r>
            <a:r>
              <a:rPr kumimoji="1" lang="en-US" altLang="ko-KR" dirty="0"/>
              <a:t>/153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mkil.tistory.com</a:t>
            </a:r>
            <a:r>
              <a:rPr kumimoji="1" lang="en-US" altLang="ko-KR" dirty="0"/>
              <a:t>/119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psychoria.tistory.com</a:t>
            </a:r>
            <a:r>
              <a:rPr kumimoji="1" lang="en-US" altLang="ko-KR" dirty="0"/>
              <a:t>/775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pickykang.tistory.com</a:t>
            </a:r>
            <a:r>
              <a:rPr kumimoji="1" lang="en-US" altLang="ko-KR" dirty="0"/>
              <a:t>/6</a:t>
            </a:r>
          </a:p>
          <a:p>
            <a:r>
              <a:rPr kumimoji="1" lang="en-US" altLang="ko-KR" dirty="0"/>
              <a:t>https://bcp0109.tistory.com/67</a:t>
            </a:r>
          </a:p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tcpschool.com</a:t>
            </a:r>
            <a:r>
              <a:rPr kumimoji="1" lang="en-US" altLang="ko-KR" dirty="0"/>
              <a:t>/java/</a:t>
            </a:r>
            <a:r>
              <a:rPr kumimoji="1" lang="en-US" altLang="ko-KR" dirty="0" err="1"/>
              <a:t>java_collectionFramework_set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m.blog.naver.com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PostView.naver?isHttpsRedirect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true&amp;blogId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eguswhd&amp;logNo</a:t>
            </a:r>
            <a:r>
              <a:rPr kumimoji="1" lang="en-US" altLang="ko-KR" dirty="0"/>
              <a:t>=221909757781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staticclass.tistory.com</a:t>
            </a:r>
            <a:r>
              <a:rPr kumimoji="1" lang="en-US" altLang="ko-KR" dirty="0"/>
              <a:t>/104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velog.io</a:t>
            </a:r>
            <a:r>
              <a:rPr kumimoji="1" lang="en-US" altLang="ko-KR" dirty="0"/>
              <a:t>/@kkw9312/</a:t>
            </a:r>
            <a:r>
              <a:rPr kumimoji="1" lang="en-US" altLang="ko-KR" dirty="0" err="1"/>
              <a:t>javaHash</a:t>
            </a:r>
            <a:endParaRPr kumimoji="1" lang="en-US" altLang="ko-KR" dirty="0"/>
          </a:p>
          <a:p>
            <a:r>
              <a:rPr kumimoji="1" lang="en-US" altLang="ko-KR" dirty="0"/>
              <a:t>https://crazykim2.tistory.com/583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junghn.tistory.com</a:t>
            </a:r>
            <a:r>
              <a:rPr kumimoji="1" lang="en-US" altLang="ko-KR" dirty="0"/>
              <a:t>/entry/JAVA-%EC%A0%9C%EB%84%A4%EB%A6%ADGeneric%EC%9D%B4%EB%9E%80</a:t>
            </a:r>
          </a:p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tcpschool.com</a:t>
            </a:r>
            <a:r>
              <a:rPr kumimoji="1" lang="en-US" altLang="ko-KR" dirty="0"/>
              <a:t>/java/</a:t>
            </a:r>
            <a:r>
              <a:rPr kumimoji="1" lang="en-US" altLang="ko-KR" dirty="0" err="1"/>
              <a:t>java_generic_concept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st-lab.tistory.com</a:t>
            </a:r>
            <a:r>
              <a:rPr kumimoji="1" lang="en-US" altLang="ko-KR" dirty="0"/>
              <a:t>/153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=fAQPPf4CEOE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opentutorials.org</a:t>
            </a:r>
            <a:r>
              <a:rPr kumimoji="1" lang="en-US" altLang="ko-KR" dirty="0"/>
              <a:t>/module/516/6237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25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컬렉션 프레임워크는 다른 말로는 컨테이너라고도 불린다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값을 담는 그릇이라는 말과 같다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34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컬렉션 프레임워크는 배열의 단점을 해결하고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널리 알려져 있는 자료구조를 바탕으로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객체들을 효율적으로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검색할 수 있도록</a:t>
            </a:r>
            <a:endParaRPr kumimoji="1" lang="en-US" altLang="ko-KR" dirty="0"/>
          </a:p>
          <a:p>
            <a:r>
              <a:rPr kumimoji="1" lang="en-US" altLang="ko-KR" dirty="0" err="1"/>
              <a:t>java.util</a:t>
            </a:r>
            <a:r>
              <a:rPr kumimoji="1" lang="ko-KR" altLang="en-US" dirty="0"/>
              <a:t> 패키지에 컬렉션과 관련된 인터페이스와 클래스들을 포함시킨 것이다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67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컬렉션 프레임워크에서는 데이터를 저장하는 자료 구조에 따라 핵심이 되는 주요 인터페이스를 정의하고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List</a:t>
            </a:r>
            <a:r>
              <a:rPr kumimoji="1" lang="ko-KR" altLang="en-US" dirty="0"/>
              <a:t> 인터페이스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Set </a:t>
            </a:r>
            <a:r>
              <a:rPr kumimoji="1" lang="ko-KR" altLang="en-US" dirty="0"/>
              <a:t>인터페이스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Map</a:t>
            </a:r>
            <a:r>
              <a:rPr kumimoji="1" lang="ko-KR" altLang="en-US" dirty="0"/>
              <a:t> 인터페이스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List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Set </a:t>
            </a:r>
            <a:r>
              <a:rPr kumimoji="1" lang="ko-KR" altLang="en-US" dirty="0"/>
              <a:t>인터페이스는 </a:t>
            </a:r>
            <a:r>
              <a:rPr kumimoji="1" lang="en-US" altLang="ko-KR" dirty="0"/>
              <a:t>Collection</a:t>
            </a:r>
            <a:r>
              <a:rPr kumimoji="1" lang="ko-KR" altLang="en-US" dirty="0"/>
              <a:t>을 상속받지만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은 구조상의 차이로 인해 별도로 정의된다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23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컬렉션 인터페이스들은 </a:t>
            </a:r>
            <a:r>
              <a:rPr kumimoji="1" lang="ko-KR" altLang="en-US" b="1" u="sng" dirty="0"/>
              <a:t>제네릭</a:t>
            </a:r>
            <a:r>
              <a:rPr kumimoji="1" lang="ko-KR" altLang="en-US" dirty="0"/>
              <a:t>으로 표현되어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u="sng" dirty="0"/>
              <a:t>컴파일 시점에서 객체의 타입을 체크</a:t>
            </a:r>
            <a:r>
              <a:rPr kumimoji="1" lang="ko-KR" altLang="en-US" dirty="0"/>
              <a:t>하기 때문에 </a:t>
            </a:r>
            <a:r>
              <a:rPr kumimoji="1" lang="ko-KR" altLang="en-US" b="1" u="sng" dirty="0"/>
              <a:t>런타임 에러를 줄이는 데 도움이 된다</a:t>
            </a:r>
            <a:r>
              <a:rPr kumimoji="1" lang="en-US" altLang="ko-KR" b="1" u="sng" dirty="0"/>
              <a:t>.</a:t>
            </a:r>
          </a:p>
          <a:p>
            <a:r>
              <a:rPr kumimoji="1" lang="en-US" altLang="ko-KR" b="0" u="none" dirty="0"/>
              <a:t>ex) </a:t>
            </a:r>
            <a:r>
              <a:rPr kumimoji="1" lang="ko-KR" altLang="en-US" b="0" u="none" dirty="0"/>
              <a:t>런타임 시 발생하는 </a:t>
            </a:r>
            <a:r>
              <a:rPr kumimoji="1" lang="en-US" altLang="ko-KR" b="0" u="none" dirty="0" err="1"/>
              <a:t>ClassCastException</a:t>
            </a:r>
            <a:r>
              <a:rPr kumimoji="1" lang="ko-KR" altLang="en-US" b="0" u="none" dirty="0"/>
              <a:t>을 컴파일 시점에서 찾아낼 수 있다</a:t>
            </a:r>
            <a:r>
              <a:rPr kumimoji="1" lang="en-US" altLang="ko-KR" b="0" u="non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775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는 순서가 있는 컬렉션이며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 요소를 포함할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인덱스로 모든 요소에 접근할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A11-8595-A54E-AE35-558F0F73A0C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82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6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8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4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3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91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94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237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13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15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61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61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16F77-DE83-8045-AE0B-D312DFD17589}" type="datetimeFigureOut">
              <a:rPr kumimoji="1" lang="ko-KR" altLang="en-US" smtClean="0"/>
              <a:t>2021. 9. 7.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C9A27-B336-0948-BB33-C4930BAC4B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65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E1D90B5-72F7-4248-980D-A9F4333C19AB}"/>
              </a:ext>
            </a:extLst>
          </p:cNvPr>
          <p:cNvSpPr txBox="1"/>
          <p:nvPr/>
        </p:nvSpPr>
        <p:spPr>
          <a:xfrm>
            <a:off x="855072" y="7571105"/>
            <a:ext cx="52661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ko-KR" sz="3200" b="1" dirty="0"/>
              <a:t>Collection Framework</a:t>
            </a:r>
            <a:r>
              <a:rPr kumimoji="1" lang="ko-KR" altLang="en-US" sz="3200" b="1" dirty="0"/>
              <a:t>란</a:t>
            </a:r>
            <a:r>
              <a:rPr kumimoji="1" lang="en-US" altLang="ko-KR" sz="3200" b="1" dirty="0"/>
              <a:t>?</a:t>
            </a:r>
          </a:p>
          <a:p>
            <a:pPr marL="742950" indent="-742950">
              <a:buAutoNum type="arabicPeriod"/>
            </a:pPr>
            <a:r>
              <a:rPr kumimoji="1" lang="en-US" altLang="ko-KR" sz="3200" b="1" dirty="0"/>
              <a:t>List</a:t>
            </a:r>
          </a:p>
          <a:p>
            <a:pPr marL="742950" indent="-742950">
              <a:buAutoNum type="arabicPeriod"/>
            </a:pPr>
            <a:r>
              <a:rPr kumimoji="1" lang="en-US" altLang="ko-KR" sz="3200" b="1" dirty="0"/>
              <a:t>Set</a:t>
            </a:r>
          </a:p>
          <a:p>
            <a:pPr marL="742950" indent="-742950">
              <a:buAutoNum type="arabicPeriod"/>
            </a:pPr>
            <a:r>
              <a:rPr kumimoji="1" lang="en-US" altLang="ko-KR" sz="3200" b="1" dirty="0"/>
              <a:t>Map</a:t>
            </a:r>
          </a:p>
          <a:p>
            <a:pPr marL="742950" indent="-742950">
              <a:buAutoNum type="arabicPeriod"/>
            </a:pPr>
            <a:r>
              <a:rPr kumimoji="1" lang="en-US" altLang="ko-KR" sz="3200" b="1" dirty="0"/>
              <a:t>Generic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6AF0-9386-AB4A-8F68-46A6711BC980}"/>
              </a:ext>
            </a:extLst>
          </p:cNvPr>
          <p:cNvSpPr txBox="1"/>
          <p:nvPr/>
        </p:nvSpPr>
        <p:spPr>
          <a:xfrm>
            <a:off x="3673897" y="3869077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/>
              <a:t>Collection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09421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0DA56-0BD7-3D43-92A5-49C9EB267BF4}"/>
              </a:ext>
            </a:extLst>
          </p:cNvPr>
          <p:cNvSpPr txBox="1"/>
          <p:nvPr/>
        </p:nvSpPr>
        <p:spPr>
          <a:xfrm>
            <a:off x="5387793" y="5045938"/>
            <a:ext cx="141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2. List</a:t>
            </a:r>
          </a:p>
        </p:txBody>
      </p:sp>
    </p:spTree>
    <p:extLst>
      <p:ext uri="{BB962C8B-B14F-4D97-AF65-F5344CB8AC3E}">
        <p14:creationId xmlns:p14="http://schemas.microsoft.com/office/powerpoint/2010/main" val="107069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905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4052821" y="4127513"/>
            <a:ext cx="4086375" cy="2544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atin typeface="+mn-ea"/>
              </a:rPr>
              <a:t>List?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순서</a:t>
            </a:r>
            <a:r>
              <a:rPr kumimoji="1" lang="ko-KR" altLang="en-US" sz="2400" b="1" dirty="0">
                <a:latin typeface="+mn-ea"/>
              </a:rPr>
              <a:t>가 있는 컬렉션</a:t>
            </a:r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중복 요소</a:t>
            </a:r>
            <a:r>
              <a:rPr kumimoji="1" lang="ko-KR" altLang="en-US" sz="2400" b="1" dirty="0">
                <a:latin typeface="+mn-ea"/>
              </a:rPr>
              <a:t>를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포함</a:t>
            </a:r>
            <a:r>
              <a:rPr kumimoji="1" lang="ko-KR" altLang="en-US" sz="2400" b="1" dirty="0">
                <a:latin typeface="+mn-ea"/>
              </a:rPr>
              <a:t>할 수 있다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7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905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E8B204-8DC9-AE44-A780-5CBD30EBC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2" y="3355028"/>
            <a:ext cx="10089995" cy="54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95A0C2-60BF-8143-956D-CDFFF136B688}"/>
              </a:ext>
            </a:extLst>
          </p:cNvPr>
          <p:cNvSpPr/>
          <p:nvPr/>
        </p:nvSpPr>
        <p:spPr>
          <a:xfrm>
            <a:off x="3590693" y="5258311"/>
            <a:ext cx="2263697" cy="3729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45C0A9-0D91-604E-A5C6-5F7AFFFAB624}"/>
              </a:ext>
            </a:extLst>
          </p:cNvPr>
          <p:cNvSpPr/>
          <p:nvPr/>
        </p:nvSpPr>
        <p:spPr>
          <a:xfrm>
            <a:off x="5854390" y="8134873"/>
            <a:ext cx="1282390" cy="853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6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16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ArrayList</a:t>
            </a:r>
            <a:endParaRPr kumimoji="1" lang="en-US" altLang="ko-KR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E2BF3-EDAF-EC4B-ABE6-93E63CB1F227}"/>
              </a:ext>
            </a:extLst>
          </p:cNvPr>
          <p:cNvSpPr txBox="1"/>
          <p:nvPr/>
        </p:nvSpPr>
        <p:spPr>
          <a:xfrm>
            <a:off x="4772496" y="1957680"/>
            <a:ext cx="264700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b="1" dirty="0" err="1">
                <a:latin typeface="+mn-ea"/>
              </a:rPr>
              <a:t>resiable</a:t>
            </a:r>
            <a:r>
              <a:rPr kumimoji="1" lang="en-US" altLang="ko-KR" sz="2400" b="1" dirty="0">
                <a:latin typeface="+mn-ea"/>
              </a:rPr>
              <a:t>-array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비동기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AC3C71-605F-9545-97CE-2E1BD6837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4" r="44399"/>
          <a:stretch/>
        </p:blipFill>
        <p:spPr bwMode="auto">
          <a:xfrm>
            <a:off x="3141707" y="3633192"/>
            <a:ext cx="5908584" cy="22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A6026-0DB0-1240-AF4B-FAE01E8643EE}"/>
              </a:ext>
            </a:extLst>
          </p:cNvPr>
          <p:cNvSpPr txBox="1"/>
          <p:nvPr/>
        </p:nvSpPr>
        <p:spPr>
          <a:xfrm>
            <a:off x="1724158" y="5631104"/>
            <a:ext cx="98456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+mn-ea"/>
              </a:rPr>
              <a:t>index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511CA3F-032A-5D4A-A23E-64496E1AFB69}"/>
              </a:ext>
            </a:extLst>
          </p:cNvPr>
          <p:cNvCxnSpPr>
            <a:stCxn id="9" idx="3"/>
          </p:cNvCxnSpPr>
          <p:nvPr/>
        </p:nvCxnSpPr>
        <p:spPr>
          <a:xfrm flipV="1">
            <a:off x="2708723" y="5441796"/>
            <a:ext cx="1707160" cy="476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Data Structure] Array vs LinkedList - VictoryWoo">
            <a:extLst>
              <a:ext uri="{FF2B5EF4-FFF2-40B4-BE49-F238E27FC236}">
                <a16:creationId xmlns:a16="http://schemas.microsoft.com/office/drawing/2014/main" id="{29961A19-B420-5145-9751-D0401415B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3"/>
          <a:stretch/>
        </p:blipFill>
        <p:spPr bwMode="auto">
          <a:xfrm>
            <a:off x="3562303" y="6107001"/>
            <a:ext cx="4574653" cy="406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398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LinkedList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E2BF3-EDAF-EC4B-ABE6-93E63CB1F227}"/>
              </a:ext>
            </a:extLst>
          </p:cNvPr>
          <p:cNvSpPr txBox="1"/>
          <p:nvPr/>
        </p:nvSpPr>
        <p:spPr>
          <a:xfrm>
            <a:off x="3024485" y="1957680"/>
            <a:ext cx="614302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비동기</a:t>
            </a:r>
            <a:endParaRPr kumimoji="1"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b="1" dirty="0">
                <a:latin typeface="+mn-ea"/>
              </a:rPr>
              <a:t>Queue, Deque</a:t>
            </a:r>
            <a:r>
              <a:rPr kumimoji="1" lang="ko-KR" altLang="en-US" sz="2400" b="1" dirty="0">
                <a:latin typeface="+mn-ea"/>
              </a:rPr>
              <a:t>의 속성과 메서드를 가짐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06CF4D-6E95-284C-B99D-8F0DECB9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72" y="3633193"/>
            <a:ext cx="6684026" cy="8843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9356F-A30B-7C4A-8B66-357674AB6A14}"/>
              </a:ext>
            </a:extLst>
          </p:cNvPr>
          <p:cNvSpPr/>
          <p:nvPr/>
        </p:nvSpPr>
        <p:spPr>
          <a:xfrm>
            <a:off x="4337042" y="4043662"/>
            <a:ext cx="1895707" cy="329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337926-7B68-FB4D-BB3E-454E3A3A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7" b="40289"/>
          <a:stretch/>
        </p:blipFill>
        <p:spPr bwMode="auto">
          <a:xfrm>
            <a:off x="2152650" y="5248171"/>
            <a:ext cx="7886700" cy="152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C84FD4-539F-7748-881C-3699BD8F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13" y="7137419"/>
            <a:ext cx="6248400" cy="2959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D13C9-9700-F646-AC8B-6812E6D410CF}"/>
              </a:ext>
            </a:extLst>
          </p:cNvPr>
          <p:cNvSpPr/>
          <p:nvPr/>
        </p:nvSpPr>
        <p:spPr>
          <a:xfrm>
            <a:off x="3389188" y="8354582"/>
            <a:ext cx="5654451" cy="1469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056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6046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–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ArrayList</a:t>
            </a:r>
            <a:r>
              <a:rPr kumimoji="1" lang="en-US" altLang="ko-KR" sz="4000" b="1" dirty="0"/>
              <a:t> vs LinkedList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BF4321-E9F1-004A-BB69-D3C48D1CA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6" y="3298208"/>
            <a:ext cx="5131218" cy="31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EDDD58-9520-B74F-A97A-B3BDF522E2F5}"/>
              </a:ext>
            </a:extLst>
          </p:cNvPr>
          <p:cNvSpPr txBox="1"/>
          <p:nvPr/>
        </p:nvSpPr>
        <p:spPr>
          <a:xfrm>
            <a:off x="3365925" y="7973173"/>
            <a:ext cx="4536819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err="1">
                <a:latin typeface="+mn-ea"/>
              </a:rPr>
              <a:t>ArrayList</a:t>
            </a:r>
            <a:r>
              <a:rPr kumimoji="1" lang="en-US" altLang="ko-KR" sz="2400" b="1" dirty="0">
                <a:latin typeface="+mn-ea"/>
              </a:rPr>
              <a:t> – </a:t>
            </a:r>
            <a:r>
              <a:rPr kumimoji="1" lang="ko-KR" altLang="en-US" sz="2400" b="1" dirty="0">
                <a:latin typeface="+mn-ea"/>
              </a:rPr>
              <a:t>데이터 접근이 용이</a:t>
            </a:r>
            <a:endParaRPr kumimoji="1"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LinkedList – </a:t>
            </a:r>
            <a:r>
              <a:rPr kumimoji="1" lang="ko-KR" altLang="en-US" sz="2400" b="1" dirty="0">
                <a:latin typeface="+mn-ea"/>
              </a:rPr>
              <a:t>삽입</a:t>
            </a:r>
            <a:r>
              <a:rPr kumimoji="1" lang="en-US" altLang="ko-KR" sz="2400" b="1" dirty="0">
                <a:latin typeface="+mn-ea"/>
              </a:rPr>
              <a:t>,</a:t>
            </a:r>
            <a:r>
              <a:rPr kumimoji="1" lang="ko-KR" altLang="en-US" sz="2400" b="1" dirty="0">
                <a:latin typeface="+mn-ea"/>
              </a:rPr>
              <a:t> 삭제가 용이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6150" name="Picture 6" descr="arraylist-vs-linkedlist">
            <a:extLst>
              <a:ext uri="{FF2B5EF4-FFF2-40B4-BE49-F238E27FC236}">
                <a16:creationId xmlns:a16="http://schemas.microsoft.com/office/drawing/2014/main" id="{B2D3E2E2-CB72-7F43-B1D4-A79D2C02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1760"/>
            <a:ext cx="5919484" cy="366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673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CBD50-5F7A-0E45-B710-2A30D19D70CF}"/>
              </a:ext>
            </a:extLst>
          </p:cNvPr>
          <p:cNvSpPr txBox="1"/>
          <p:nvPr/>
        </p:nvSpPr>
        <p:spPr>
          <a:xfrm>
            <a:off x="4772496" y="1957680"/>
            <a:ext cx="264700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b="1" dirty="0" err="1">
                <a:latin typeface="+mn-ea"/>
              </a:rPr>
              <a:t>resiable</a:t>
            </a:r>
            <a:r>
              <a:rPr kumimoji="1" lang="en-US" altLang="ko-KR" sz="2400" b="1" dirty="0">
                <a:latin typeface="+mn-ea"/>
              </a:rPr>
              <a:t>-array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동기</a:t>
            </a:r>
            <a:endParaRPr kumimoji="1"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9DB6AB-3B18-994D-BD4D-906EBC74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952081"/>
            <a:ext cx="4191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9E95011-36C3-A349-8FE4-1D85F6C7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56" y="6261875"/>
            <a:ext cx="5321799" cy="248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81EB51-6FCD-774E-B300-9089BC731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74" y="6261875"/>
            <a:ext cx="4146826" cy="2480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70187F-0061-0F47-BE0F-6C66937A3933}"/>
              </a:ext>
            </a:extLst>
          </p:cNvPr>
          <p:cNvSpPr txBox="1"/>
          <p:nvPr/>
        </p:nvSpPr>
        <p:spPr>
          <a:xfrm>
            <a:off x="2747066" y="8953596"/>
            <a:ext cx="112043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8856C-A730-E646-ACD4-C8BE3683B8B1}"/>
              </a:ext>
            </a:extLst>
          </p:cNvPr>
          <p:cNvSpPr txBox="1"/>
          <p:nvPr/>
        </p:nvSpPr>
        <p:spPr>
          <a:xfrm>
            <a:off x="7965042" y="8953596"/>
            <a:ext cx="147989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err="1">
                <a:latin typeface="+mn-ea"/>
              </a:rPr>
              <a:t>ArrayList</a:t>
            </a:r>
            <a:endParaRPr kumimoji="1" lang="en-US" altLang="ko-KR" sz="2400" b="1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1B1816-E626-6948-A0F2-F069A5AC35D6}"/>
              </a:ext>
            </a:extLst>
          </p:cNvPr>
          <p:cNvSpPr/>
          <p:nvPr/>
        </p:nvSpPr>
        <p:spPr>
          <a:xfrm>
            <a:off x="1424841" y="6261875"/>
            <a:ext cx="1322226" cy="283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50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046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List </a:t>
            </a:r>
            <a:r>
              <a:rPr kumimoji="1" lang="ko-KR" altLang="en-US" sz="4000" b="1" dirty="0"/>
              <a:t>정리</a:t>
            </a:r>
            <a:endParaRPr kumimoji="1" lang="en-US" altLang="ko-KR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25612-1761-CC4D-91A1-66571FF7F95B}"/>
              </a:ext>
            </a:extLst>
          </p:cNvPr>
          <p:cNvSpPr txBox="1"/>
          <p:nvPr/>
        </p:nvSpPr>
        <p:spPr>
          <a:xfrm>
            <a:off x="2910672" y="4425864"/>
            <a:ext cx="6370655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데이터 접근이 중요한 경우 </a:t>
            </a:r>
            <a:r>
              <a:rPr kumimoji="1" lang="en-US" altLang="ko-KR" sz="2800" b="1" dirty="0">
                <a:latin typeface="+mn-ea"/>
              </a:rPr>
              <a:t>:</a:t>
            </a:r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 err="1">
                <a:latin typeface="+mn-ea"/>
              </a:rPr>
              <a:t>ArrayList</a:t>
            </a: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삽입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삭제가 많은 경우 </a:t>
            </a:r>
            <a:r>
              <a:rPr kumimoji="1" lang="en-US" altLang="ko-KR" sz="2800" b="1" dirty="0">
                <a:latin typeface="+mn-ea"/>
              </a:rPr>
              <a:t>: LinkedList</a:t>
            </a:r>
          </a:p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동기화 처리가 필요한 경우 </a:t>
            </a:r>
            <a:r>
              <a:rPr kumimoji="1" lang="en-US" altLang="ko-KR" sz="2800" b="1" dirty="0">
                <a:latin typeface="+mn-ea"/>
              </a:rPr>
              <a:t>: Vector</a:t>
            </a:r>
          </a:p>
        </p:txBody>
      </p:sp>
    </p:spTree>
    <p:extLst>
      <p:ext uri="{BB962C8B-B14F-4D97-AF65-F5344CB8AC3E}">
        <p14:creationId xmlns:p14="http://schemas.microsoft.com/office/powerpoint/2010/main" val="427929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0DA56-0BD7-3D43-92A5-49C9EB267BF4}"/>
              </a:ext>
            </a:extLst>
          </p:cNvPr>
          <p:cNvSpPr txBox="1"/>
          <p:nvPr/>
        </p:nvSpPr>
        <p:spPr>
          <a:xfrm>
            <a:off x="5410716" y="5045938"/>
            <a:ext cx="137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3. Set</a:t>
            </a:r>
          </a:p>
        </p:txBody>
      </p:sp>
    </p:spTree>
    <p:extLst>
      <p:ext uri="{BB962C8B-B14F-4D97-AF65-F5344CB8AC3E}">
        <p14:creationId xmlns:p14="http://schemas.microsoft.com/office/powerpoint/2010/main" val="121260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85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4052821" y="4127513"/>
            <a:ext cx="4086375" cy="2544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atin typeface="+mn-ea"/>
              </a:rPr>
              <a:t>Set?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순서</a:t>
            </a:r>
            <a:r>
              <a:rPr kumimoji="1" lang="ko-KR" altLang="en-US" sz="2400" b="1" dirty="0">
                <a:latin typeface="+mn-ea"/>
              </a:rPr>
              <a:t>가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없는</a:t>
            </a:r>
            <a:r>
              <a:rPr kumimoji="1" lang="ko-KR" altLang="en-US" sz="2400" b="1" dirty="0">
                <a:latin typeface="+mn-ea"/>
              </a:rPr>
              <a:t> 컬렉션</a:t>
            </a:r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중복 요소</a:t>
            </a:r>
            <a:r>
              <a:rPr kumimoji="1" lang="ko-KR" altLang="en-US" sz="2400" b="1" dirty="0">
                <a:latin typeface="+mn-ea"/>
              </a:rPr>
              <a:t>를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포함</a:t>
            </a:r>
            <a:r>
              <a:rPr kumimoji="1" lang="ko-KR" altLang="en-US" sz="2400" b="1" dirty="0">
                <a:latin typeface="+mn-ea"/>
              </a:rPr>
              <a:t>할 수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없다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59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0DA56-0BD7-3D43-92A5-49C9EB267BF4}"/>
              </a:ext>
            </a:extLst>
          </p:cNvPr>
          <p:cNvSpPr txBox="1"/>
          <p:nvPr/>
        </p:nvSpPr>
        <p:spPr>
          <a:xfrm>
            <a:off x="3299593" y="5045938"/>
            <a:ext cx="5592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1. Collection Framework?</a:t>
            </a:r>
          </a:p>
        </p:txBody>
      </p:sp>
    </p:spTree>
    <p:extLst>
      <p:ext uri="{BB962C8B-B14F-4D97-AF65-F5344CB8AC3E}">
        <p14:creationId xmlns:p14="http://schemas.microsoft.com/office/powerpoint/2010/main" val="286852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85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E8B204-8DC9-AE44-A780-5CBD30EBC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2" y="3355028"/>
            <a:ext cx="10089995" cy="54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95A0C2-60BF-8143-956D-CDFFF136B688}"/>
              </a:ext>
            </a:extLst>
          </p:cNvPr>
          <p:cNvSpPr/>
          <p:nvPr/>
        </p:nvSpPr>
        <p:spPr>
          <a:xfrm>
            <a:off x="802888" y="5258311"/>
            <a:ext cx="1494263" cy="3729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45C0A9-0D91-604E-A5C6-5F7AFFFAB624}"/>
              </a:ext>
            </a:extLst>
          </p:cNvPr>
          <p:cNvSpPr/>
          <p:nvPr/>
        </p:nvSpPr>
        <p:spPr>
          <a:xfrm>
            <a:off x="2297151" y="8129356"/>
            <a:ext cx="1282390" cy="853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405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979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HashSet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3DB7E7-1082-2944-9200-903BFC00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47" y="3472269"/>
            <a:ext cx="7067705" cy="59295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127FC1-743A-614D-85A8-C6AECC2C80FF}"/>
              </a:ext>
            </a:extLst>
          </p:cNvPr>
          <p:cNvSpPr/>
          <p:nvPr/>
        </p:nvSpPr>
        <p:spPr>
          <a:xfrm>
            <a:off x="3256157" y="6351579"/>
            <a:ext cx="2107580" cy="31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476F39-4357-5841-9722-151434625F34}"/>
              </a:ext>
            </a:extLst>
          </p:cNvPr>
          <p:cNvSpPr/>
          <p:nvPr/>
        </p:nvSpPr>
        <p:spPr>
          <a:xfrm>
            <a:off x="2884448" y="4516244"/>
            <a:ext cx="3739375" cy="31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D49A-C36E-CC4A-ACFC-62E2C5D2229B}"/>
              </a:ext>
            </a:extLst>
          </p:cNvPr>
          <p:cNvSpPr txBox="1"/>
          <p:nvPr/>
        </p:nvSpPr>
        <p:spPr>
          <a:xfrm>
            <a:off x="1653917" y="1953785"/>
            <a:ext cx="8884163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내부적으로 </a:t>
            </a:r>
            <a:r>
              <a:rPr kumimoji="1" lang="en-US" altLang="ko-KR" sz="2400" b="1" dirty="0">
                <a:latin typeface="+mn-ea"/>
              </a:rPr>
              <a:t>HashMap</a:t>
            </a:r>
            <a:r>
              <a:rPr kumimoji="1" lang="ko-KR" altLang="en-US" sz="2400" b="1" dirty="0">
                <a:latin typeface="+mn-ea"/>
              </a:rPr>
              <a:t>을 사용</a:t>
            </a:r>
            <a:endParaRPr kumimoji="1"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b="1" dirty="0" err="1">
                <a:latin typeface="+mn-ea"/>
              </a:rPr>
              <a:t>Hasing</a:t>
            </a:r>
            <a:r>
              <a:rPr kumimoji="1" lang="ko-KR" altLang="en-US" sz="2400" b="1" dirty="0">
                <a:latin typeface="+mn-ea"/>
              </a:rPr>
              <a:t>을 사용해 많은 양의 데이터를 검색하는데 높은 성능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16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* Hash</a:t>
            </a:r>
            <a:r>
              <a:rPr kumimoji="1" lang="ko-KR" altLang="en-US" sz="4000" b="1" dirty="0"/>
              <a:t>란</a:t>
            </a:r>
            <a:r>
              <a:rPr kumimoji="1" lang="en-US" altLang="ko-KR" sz="4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D49A-C36E-CC4A-ACFC-62E2C5D2229B}"/>
              </a:ext>
            </a:extLst>
          </p:cNvPr>
          <p:cNvSpPr txBox="1"/>
          <p:nvPr/>
        </p:nvSpPr>
        <p:spPr>
          <a:xfrm>
            <a:off x="1988144" y="1998389"/>
            <a:ext cx="8215711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Key</a:t>
            </a:r>
            <a:r>
              <a:rPr kumimoji="1" lang="ko-KR" altLang="en-US" sz="2400" b="1" dirty="0">
                <a:latin typeface="+mn-ea"/>
              </a:rPr>
              <a:t>와 </a:t>
            </a:r>
            <a:r>
              <a:rPr kumimoji="1" lang="en-US" altLang="ko-KR" sz="2400" b="1" dirty="0">
                <a:latin typeface="+mn-ea"/>
              </a:rPr>
              <a:t>Value</a:t>
            </a:r>
            <a:r>
              <a:rPr kumimoji="1" lang="ko-KR" altLang="en-US" sz="2400" b="1" dirty="0">
                <a:latin typeface="+mn-ea"/>
              </a:rPr>
              <a:t>가 쌍을 이루는 자료구조로</a:t>
            </a:r>
            <a:r>
              <a:rPr kumimoji="1" lang="en-US" altLang="ko-KR" sz="2400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필요한 데이터를 키 값을 통해 아주 빠르게 탐색 가능하며</a:t>
            </a:r>
            <a:r>
              <a:rPr kumimoji="1" lang="en-US" altLang="ko-KR" sz="2400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키가 고유의 해시 함수를 통해 데이터에 접근하는 구조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C85D262-42AB-5249-8EFF-22250B48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6" y="4082784"/>
            <a:ext cx="6931667" cy="50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70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979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HashSet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E6F65-34CA-2645-9A18-BDC961FF8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34"/>
          <a:stretch/>
        </p:blipFill>
        <p:spPr>
          <a:xfrm>
            <a:off x="1358900" y="4827790"/>
            <a:ext cx="9474200" cy="1144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8E2EA-1B25-4A4C-A852-33FB0AD9D4B7}"/>
              </a:ext>
            </a:extLst>
          </p:cNvPr>
          <p:cNvSpPr txBox="1"/>
          <p:nvPr/>
        </p:nvSpPr>
        <p:spPr>
          <a:xfrm>
            <a:off x="5915949" y="7312808"/>
            <a:ext cx="255711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해시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+mn-ea"/>
              </a:rPr>
              <a:t>버킷의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 크기</a:t>
            </a:r>
            <a:endParaRPr kumimoji="1"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55B269-1D57-F943-BD44-7F0BEF1E909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194504" y="5798634"/>
            <a:ext cx="87242" cy="151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C3F1800-9744-4A4C-B4A4-CE39A5B6D821}"/>
              </a:ext>
            </a:extLst>
          </p:cNvPr>
          <p:cNvCxnSpPr>
            <a:cxnSpLocks/>
          </p:cNvCxnSpPr>
          <p:nvPr/>
        </p:nvCxnSpPr>
        <p:spPr>
          <a:xfrm>
            <a:off x="7482468" y="3925229"/>
            <a:ext cx="0" cy="1583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B1AD04-E02B-1948-8CAC-16DFC4CF6C90}"/>
              </a:ext>
            </a:extLst>
          </p:cNvPr>
          <p:cNvSpPr txBox="1"/>
          <p:nvPr/>
        </p:nvSpPr>
        <p:spPr>
          <a:xfrm>
            <a:off x="4999582" y="3269838"/>
            <a:ext cx="5402441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+mn-ea"/>
              </a:rPr>
              <a:t>HashSet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에 저장되는 데이터의 사이즈</a:t>
            </a:r>
            <a:endParaRPr kumimoji="1"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66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365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LinkedHashSet</a:t>
            </a:r>
            <a:endParaRPr kumimoji="1" lang="en-US" altLang="ko-KR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D49A-C36E-CC4A-ACFC-62E2C5D2229B}"/>
              </a:ext>
            </a:extLst>
          </p:cNvPr>
          <p:cNvSpPr txBox="1"/>
          <p:nvPr/>
        </p:nvSpPr>
        <p:spPr>
          <a:xfrm>
            <a:off x="2227792" y="4033308"/>
            <a:ext cx="7736413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HashSet</a:t>
            </a:r>
            <a:r>
              <a:rPr kumimoji="1" lang="ko-KR" altLang="en-US" sz="2400" b="1" dirty="0">
                <a:latin typeface="+mn-ea"/>
              </a:rPr>
              <a:t>과의 차이점 </a:t>
            </a:r>
            <a:r>
              <a:rPr kumimoji="1" lang="en-US" altLang="ko-KR" sz="2400" b="1" dirty="0">
                <a:latin typeface="+mn-ea"/>
              </a:rPr>
              <a:t>:</a:t>
            </a:r>
            <a:r>
              <a:rPr kumimoji="1" lang="ko-KR" altLang="en-US" sz="2400" b="1" dirty="0">
                <a:latin typeface="+mn-ea"/>
              </a:rPr>
              <a:t> 순서를 지켜 데이터를 저장한다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667F5-AEF1-4041-8192-E39C3865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4942681"/>
            <a:ext cx="7124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84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TreeSet</a:t>
            </a:r>
            <a:endParaRPr kumimoji="1" lang="en-US" altLang="ko-KR" sz="4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A18C7B-2F8D-844E-8348-E1150B51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22" y="3984524"/>
            <a:ext cx="7933355" cy="4348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483766-9036-AD49-917B-75F92D7AFD4D}"/>
              </a:ext>
            </a:extLst>
          </p:cNvPr>
          <p:cNvSpPr txBox="1"/>
          <p:nvPr/>
        </p:nvSpPr>
        <p:spPr>
          <a:xfrm>
            <a:off x="448716" y="1717095"/>
            <a:ext cx="1129456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내부적으로 </a:t>
            </a:r>
            <a:r>
              <a:rPr kumimoji="1" lang="en-US" altLang="ko-KR" sz="2400" b="1" dirty="0" err="1">
                <a:latin typeface="+mn-ea"/>
              </a:rPr>
              <a:t>TreeMap</a:t>
            </a:r>
            <a:r>
              <a:rPr kumimoji="1" lang="ko-KR" altLang="en-US" sz="2400" b="1" dirty="0">
                <a:latin typeface="+mn-ea"/>
              </a:rPr>
              <a:t>을 사용</a:t>
            </a:r>
            <a:endParaRPr kumimoji="1"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b="1" dirty="0">
                <a:latin typeface="+mn-ea"/>
              </a:rPr>
              <a:t>“</a:t>
            </a:r>
            <a:r>
              <a:rPr kumimoji="1" lang="ko-KR" altLang="en-US" sz="2400" b="1" dirty="0">
                <a:latin typeface="+mn-ea"/>
              </a:rPr>
              <a:t>이진 탐색 트리</a:t>
            </a:r>
            <a:r>
              <a:rPr kumimoji="1" lang="en-US" altLang="ko-KR" sz="2400" b="1" dirty="0">
                <a:latin typeface="+mn-ea"/>
              </a:rPr>
              <a:t>”</a:t>
            </a:r>
            <a:r>
              <a:rPr kumimoji="1" lang="ko-KR" altLang="en-US" sz="2400" b="1" dirty="0">
                <a:latin typeface="+mn-ea"/>
              </a:rPr>
              <a:t> 라는 자료구조의 형태로 데이터를 저장</a:t>
            </a:r>
            <a:endParaRPr kumimoji="1"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오름차순으로 데이터 저장</a:t>
            </a:r>
            <a:r>
              <a:rPr kumimoji="1" lang="en-US" altLang="ko-KR" sz="2400" b="1" dirty="0">
                <a:latin typeface="+mn-ea"/>
              </a:rPr>
              <a:t> (Comparable </a:t>
            </a:r>
            <a:r>
              <a:rPr kumimoji="1" lang="ko-KR" altLang="en-US" sz="2400" b="1" dirty="0">
                <a:latin typeface="+mn-ea"/>
              </a:rPr>
              <a:t>또는 </a:t>
            </a:r>
            <a:r>
              <a:rPr kumimoji="1" lang="en-US" altLang="ko-KR" sz="2400" b="1" dirty="0">
                <a:latin typeface="+mn-ea"/>
              </a:rPr>
              <a:t>Comparator</a:t>
            </a:r>
            <a:r>
              <a:rPr kumimoji="1" lang="ko-KR" altLang="en-US" sz="2400" b="1" dirty="0" err="1">
                <a:latin typeface="+mn-ea"/>
              </a:rPr>
              <a:t>를</a:t>
            </a:r>
            <a:r>
              <a:rPr kumimoji="1" lang="ko-KR" altLang="en-US" sz="2400" b="1" dirty="0">
                <a:latin typeface="+mn-ea"/>
              </a:rPr>
              <a:t> 이용하여 정렬</a:t>
            </a:r>
            <a:r>
              <a:rPr kumimoji="1" lang="en-US" altLang="ko-KR" sz="2400" b="1" dirty="0">
                <a:latin typeface="+mn-ea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03E9F-D603-4F4A-BB89-06413475C518}"/>
              </a:ext>
            </a:extLst>
          </p:cNvPr>
          <p:cNvSpPr/>
          <p:nvPr/>
        </p:nvSpPr>
        <p:spPr>
          <a:xfrm>
            <a:off x="3107472" y="4170557"/>
            <a:ext cx="2646557" cy="31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A11BE6-56C5-C948-B1A9-D23417A0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243" y="8598477"/>
            <a:ext cx="4114800" cy="1104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5AC0D2-FE7E-7345-86E0-D2DC3652BC2F}"/>
              </a:ext>
            </a:extLst>
          </p:cNvPr>
          <p:cNvSpPr/>
          <p:nvPr/>
        </p:nvSpPr>
        <p:spPr>
          <a:xfrm>
            <a:off x="4754135" y="8868610"/>
            <a:ext cx="1780479" cy="31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06F39-C0F4-A549-9D2D-8280087E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746" y="8057836"/>
            <a:ext cx="2171545" cy="16215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F3DA745-9023-9E45-843C-3920D2559FC7}"/>
              </a:ext>
            </a:extLst>
          </p:cNvPr>
          <p:cNvSpPr/>
          <p:nvPr/>
        </p:nvSpPr>
        <p:spPr>
          <a:xfrm>
            <a:off x="8345630" y="8843334"/>
            <a:ext cx="1393662" cy="445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903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690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* Reb-Black Tree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BA1E20-D37F-9E4E-8673-CE06AE0D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104637"/>
            <a:ext cx="8915400" cy="450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80CB2-ADB0-6649-BF41-605781E90177}"/>
              </a:ext>
            </a:extLst>
          </p:cNvPr>
          <p:cNvSpPr txBox="1"/>
          <p:nvPr/>
        </p:nvSpPr>
        <p:spPr>
          <a:xfrm>
            <a:off x="1412666" y="2039066"/>
            <a:ext cx="936666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이진 탐색 트리의 일종으로</a:t>
            </a:r>
            <a:r>
              <a:rPr kumimoji="1" lang="en-US" altLang="ko-KR" sz="2400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저장된 값들이 트리 전체에 고루 </a:t>
            </a:r>
            <a:r>
              <a:rPr kumimoji="1" lang="ko-KR" altLang="en-US" sz="2400" b="1" dirty="0" err="1">
                <a:latin typeface="+mn-ea"/>
              </a:rPr>
              <a:t>저장되도록하여</a:t>
            </a:r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비정상적으로 트리의 높이가 높아지는 현상이 없게 만든 균형 트리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68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84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TreeSet</a:t>
            </a:r>
            <a:endParaRPr kumimoji="1" lang="en-US" altLang="ko-KR" sz="40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E02F40-0CC3-4544-A03E-D278F8F96F87}"/>
              </a:ext>
            </a:extLst>
          </p:cNvPr>
          <p:cNvGrpSpPr/>
          <p:nvPr/>
        </p:nvGrpSpPr>
        <p:grpSpPr>
          <a:xfrm>
            <a:off x="1036600" y="4885527"/>
            <a:ext cx="10118800" cy="1445801"/>
            <a:chOff x="419100" y="3437731"/>
            <a:chExt cx="11353800" cy="16222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0FE2C2-387B-AD47-983E-C5E9CDC72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9230"/>
            <a:stretch/>
          </p:blipFill>
          <p:spPr>
            <a:xfrm>
              <a:off x="419100" y="3437731"/>
              <a:ext cx="11353800" cy="81509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A0D37D-D277-324E-81EC-4528B97A6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007"/>
            <a:stretch/>
          </p:blipFill>
          <p:spPr>
            <a:xfrm>
              <a:off x="419100" y="4157673"/>
              <a:ext cx="11353800" cy="902319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89E444-4757-D142-86F6-67BBEF49DC46}"/>
              </a:ext>
            </a:extLst>
          </p:cNvPr>
          <p:cNvSpPr/>
          <p:nvPr/>
        </p:nvSpPr>
        <p:spPr>
          <a:xfrm>
            <a:off x="3646450" y="5657486"/>
            <a:ext cx="880946" cy="54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C9E68E-2781-4848-AB34-AA50B0437CFD}"/>
              </a:ext>
            </a:extLst>
          </p:cNvPr>
          <p:cNvSpPr/>
          <p:nvPr/>
        </p:nvSpPr>
        <p:spPr>
          <a:xfrm>
            <a:off x="4802460" y="5657486"/>
            <a:ext cx="880946" cy="54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0C48C2-94D2-394C-AC68-89B00CD04F40}"/>
              </a:ext>
            </a:extLst>
          </p:cNvPr>
          <p:cNvSpPr/>
          <p:nvPr/>
        </p:nvSpPr>
        <p:spPr>
          <a:xfrm>
            <a:off x="6068123" y="5657486"/>
            <a:ext cx="880946" cy="54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9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000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 </a:t>
            </a:r>
            <a:r>
              <a:rPr kumimoji="1" lang="ko-KR" altLang="en-US" sz="4000" b="1" dirty="0"/>
              <a:t>정리</a:t>
            </a:r>
            <a:endParaRPr kumimoji="1" lang="en-US" altLang="ko-KR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25612-1761-CC4D-91A1-66571FF7F95B}"/>
              </a:ext>
            </a:extLst>
          </p:cNvPr>
          <p:cNvSpPr txBox="1"/>
          <p:nvPr/>
        </p:nvSpPr>
        <p:spPr>
          <a:xfrm>
            <a:off x="1530102" y="4425864"/>
            <a:ext cx="9131795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latin typeface="+mn-ea"/>
              </a:rPr>
              <a:t>HashSet – HashMap </a:t>
            </a:r>
            <a:r>
              <a:rPr kumimoji="1" lang="ko-KR" altLang="en-US" sz="2800" b="1" dirty="0">
                <a:latin typeface="+mn-ea"/>
              </a:rPr>
              <a:t>사용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정렬되지 않음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빠르다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dirty="0" err="1">
                <a:latin typeface="+mn-ea"/>
              </a:rPr>
              <a:t>LinkedHashSet</a:t>
            </a:r>
            <a:r>
              <a:rPr kumimoji="1" lang="en-US" altLang="ko-KR" sz="2800" b="1" dirty="0">
                <a:latin typeface="+mn-ea"/>
              </a:rPr>
              <a:t> – HashMap </a:t>
            </a:r>
            <a:r>
              <a:rPr kumimoji="1" lang="ko-KR" altLang="en-US" sz="2800" b="1" dirty="0">
                <a:latin typeface="+mn-ea"/>
              </a:rPr>
              <a:t>사용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순서가 있음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빠르다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dirty="0" err="1">
                <a:latin typeface="+mn-ea"/>
              </a:rPr>
              <a:t>TreeSet</a:t>
            </a:r>
            <a:r>
              <a:rPr kumimoji="1" lang="en-US" altLang="ko-KR" sz="2800" b="1" dirty="0">
                <a:latin typeface="+mn-ea"/>
              </a:rPr>
              <a:t> - </a:t>
            </a:r>
            <a:r>
              <a:rPr kumimoji="1" lang="en-US" altLang="ko-KR" sz="2800" b="1" dirty="0" err="1">
                <a:latin typeface="+mn-ea"/>
              </a:rPr>
              <a:t>TreeMap</a:t>
            </a:r>
            <a:r>
              <a:rPr kumimoji="1" lang="en-US" altLang="ko-KR" sz="2800" b="1" dirty="0">
                <a:latin typeface="+mn-ea"/>
              </a:rPr>
              <a:t> </a:t>
            </a:r>
            <a:r>
              <a:rPr kumimoji="1" lang="ko-KR" altLang="en-US" sz="2800" b="1" dirty="0">
                <a:latin typeface="+mn-ea"/>
              </a:rPr>
              <a:t>사용</a:t>
            </a:r>
            <a:r>
              <a:rPr kumimoji="1" lang="en-US" altLang="ko-KR" sz="2800" b="1" dirty="0">
                <a:latin typeface="+mn-ea"/>
              </a:rPr>
              <a:t>,</a:t>
            </a:r>
            <a:r>
              <a:rPr kumimoji="1" lang="ko-KR" altLang="en-US" sz="2800" b="1" dirty="0">
                <a:latin typeface="+mn-ea"/>
              </a:rPr>
              <a:t> 정렬됨</a:t>
            </a:r>
            <a:endParaRPr kumimoji="1"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84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0DA56-0BD7-3D43-92A5-49C9EB267BF4}"/>
              </a:ext>
            </a:extLst>
          </p:cNvPr>
          <p:cNvSpPr txBox="1"/>
          <p:nvPr/>
        </p:nvSpPr>
        <p:spPr>
          <a:xfrm>
            <a:off x="5259072" y="5045938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4. Map</a:t>
            </a:r>
          </a:p>
        </p:txBody>
      </p:sp>
    </p:spTree>
    <p:extLst>
      <p:ext uri="{BB962C8B-B14F-4D97-AF65-F5344CB8AC3E}">
        <p14:creationId xmlns:p14="http://schemas.microsoft.com/office/powerpoint/2010/main" val="428295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015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배열 </a:t>
            </a:r>
            <a:r>
              <a:rPr kumimoji="1" lang="en-US" altLang="ko-KR" sz="4000" b="1" dirty="0"/>
              <a:t>vs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Collection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3060558" y="4799716"/>
            <a:ext cx="6070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n-ea"/>
              </a:rPr>
              <a:t>배열</a:t>
            </a:r>
            <a:endParaRPr kumimoji="1" lang="en-US" altLang="ko-KR" sz="2400" b="1" dirty="0">
              <a:latin typeface="+mn-ea"/>
            </a:endParaRP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한번 정해진 배열의 크기를 변경할 수 없음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52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116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A8566-D35D-474D-85BA-D50EEB52BF5C}"/>
              </a:ext>
            </a:extLst>
          </p:cNvPr>
          <p:cNvSpPr txBox="1"/>
          <p:nvPr/>
        </p:nvSpPr>
        <p:spPr>
          <a:xfrm>
            <a:off x="3684934" y="4127513"/>
            <a:ext cx="4822154" cy="2544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atin typeface="+mn-ea"/>
              </a:rPr>
              <a:t>Map?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순서</a:t>
            </a:r>
            <a:r>
              <a:rPr kumimoji="1" lang="ko-KR" altLang="en-US" sz="2400" b="1" dirty="0">
                <a:latin typeface="+mn-ea"/>
              </a:rPr>
              <a:t>가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없는</a:t>
            </a:r>
            <a:r>
              <a:rPr kumimoji="1" lang="ko-KR" altLang="en-US" sz="2400" b="1" dirty="0">
                <a:latin typeface="+mn-ea"/>
              </a:rPr>
              <a:t> 컬렉션</a:t>
            </a:r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키</a:t>
            </a:r>
            <a:r>
              <a:rPr kumimoji="1" lang="ko-KR" altLang="en-US" sz="2400" b="1" dirty="0">
                <a:latin typeface="+mn-ea"/>
              </a:rPr>
              <a:t>는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중복 허용 </a:t>
            </a:r>
            <a:r>
              <a:rPr kumimoji="1" lang="en-US" altLang="ko-KR" sz="2400" b="1" dirty="0">
                <a:solidFill>
                  <a:srgbClr val="FF0000"/>
                </a:solidFill>
                <a:latin typeface="+mn-ea"/>
              </a:rPr>
              <a:t>X</a:t>
            </a:r>
            <a:r>
              <a:rPr kumimoji="1" lang="en-US" altLang="ko-KR" sz="2400" b="1" dirty="0">
                <a:latin typeface="+mn-ea"/>
              </a:rPr>
              <a:t>,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값</a:t>
            </a:r>
            <a:r>
              <a:rPr kumimoji="1" lang="ko-KR" altLang="en-US" sz="2400" b="1" dirty="0">
                <a:latin typeface="+mn-ea"/>
              </a:rPr>
              <a:t>은 </a:t>
            </a:r>
            <a:r>
              <a:rPr kumimoji="1" lang="ko-KR" altLang="en-US" sz="2400" b="1" dirty="0">
                <a:solidFill>
                  <a:srgbClr val="FF0000"/>
                </a:solidFill>
                <a:latin typeface="+mn-ea"/>
              </a:rPr>
              <a:t>중복 허용</a:t>
            </a:r>
            <a:endParaRPr kumimoji="1"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16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116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Map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F11A34-151D-5C4A-A330-2E4906AD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2" y="3355028"/>
            <a:ext cx="10089995" cy="54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E51CA9-78A4-7E43-91D9-992E914BB039}"/>
              </a:ext>
            </a:extLst>
          </p:cNvPr>
          <p:cNvSpPr/>
          <p:nvPr/>
        </p:nvSpPr>
        <p:spPr>
          <a:xfrm>
            <a:off x="8452624" y="3355028"/>
            <a:ext cx="2877015" cy="4361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5119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Map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HashMap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0AEFDF-FB2A-1A45-8895-6ECC87B4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3756450"/>
            <a:ext cx="64135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F444D-F296-2047-BB8E-0D3D95B99A94}"/>
              </a:ext>
            </a:extLst>
          </p:cNvPr>
          <p:cNvSpPr txBox="1"/>
          <p:nvPr/>
        </p:nvSpPr>
        <p:spPr>
          <a:xfrm>
            <a:off x="186369" y="2600555"/>
            <a:ext cx="11819261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 err="1">
                <a:latin typeface="+mn-ea"/>
              </a:rPr>
              <a:t>해싱</a:t>
            </a:r>
            <a:r>
              <a:rPr kumimoji="1" lang="en-US" altLang="ko-KR" sz="2400" b="1" dirty="0">
                <a:latin typeface="+mn-ea"/>
              </a:rPr>
              <a:t>(Hashing)</a:t>
            </a:r>
            <a:r>
              <a:rPr kumimoji="1" lang="ko-KR" altLang="en-US" sz="2400" b="1" dirty="0">
                <a:latin typeface="+mn-ea"/>
              </a:rPr>
              <a:t>을 사용하기 때문에 많은 양의 데이터를 검색하는 데 성능이 뛰어나다</a:t>
            </a:r>
            <a:endParaRPr kumimoji="1" lang="en-US" altLang="ko-KR" sz="24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6A1FAD-4748-F141-9DDF-083B36702C55}"/>
              </a:ext>
            </a:extLst>
          </p:cNvPr>
          <p:cNvSpPr/>
          <p:nvPr/>
        </p:nvSpPr>
        <p:spPr>
          <a:xfrm>
            <a:off x="4337823" y="3718176"/>
            <a:ext cx="1758177" cy="352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9BE19DE-5605-A945-B902-2F22B9F4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81" y="4791628"/>
            <a:ext cx="8238893" cy="315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700C9-F4C0-0F43-878F-30FF076074C7}"/>
              </a:ext>
            </a:extLst>
          </p:cNvPr>
          <p:cNvSpPr txBox="1"/>
          <p:nvPr/>
        </p:nvSpPr>
        <p:spPr>
          <a:xfrm>
            <a:off x="3745836" y="8529287"/>
            <a:ext cx="470032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* 시간복잡도는 </a:t>
            </a:r>
            <a:r>
              <a:rPr kumimoji="1" lang="en-US" altLang="ko-KR" sz="2400" b="1" dirty="0">
                <a:latin typeface="+mn-ea"/>
              </a:rPr>
              <a:t>HashSet</a:t>
            </a:r>
            <a:r>
              <a:rPr kumimoji="1" lang="ko-KR" altLang="en-US" sz="2400" b="1" dirty="0">
                <a:latin typeface="+mn-ea"/>
              </a:rPr>
              <a:t>과 같다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00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97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Map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LinkedHashMap</a:t>
            </a:r>
            <a:endParaRPr kumimoji="1" lang="en-US" altLang="ko-KR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D49A-C36E-CC4A-ACFC-62E2C5D2229B}"/>
              </a:ext>
            </a:extLst>
          </p:cNvPr>
          <p:cNvSpPr txBox="1"/>
          <p:nvPr/>
        </p:nvSpPr>
        <p:spPr>
          <a:xfrm>
            <a:off x="2227792" y="4033308"/>
            <a:ext cx="792877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HashMap</a:t>
            </a:r>
            <a:r>
              <a:rPr kumimoji="1" lang="ko-KR" altLang="en-US" sz="2400" b="1" dirty="0">
                <a:latin typeface="+mn-ea"/>
              </a:rPr>
              <a:t>과의 차이점 </a:t>
            </a:r>
            <a:r>
              <a:rPr kumimoji="1" lang="en-US" altLang="ko-KR" sz="2400" b="1" dirty="0">
                <a:latin typeface="+mn-ea"/>
              </a:rPr>
              <a:t>:</a:t>
            </a:r>
            <a:r>
              <a:rPr kumimoji="1" lang="ko-KR" altLang="en-US" sz="2400" b="1" dirty="0">
                <a:latin typeface="+mn-ea"/>
              </a:rPr>
              <a:t> 순서를 지켜 데이터를 저장한다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DE0A2-4DBC-DF4A-95F4-63DCE896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4872831"/>
            <a:ext cx="3987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2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F7EBF8-5D21-6144-B181-4EA51E3D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56053"/>
            <a:ext cx="8077200" cy="364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448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Map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-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 err="1"/>
              <a:t>TreeMap</a:t>
            </a:r>
            <a:endParaRPr kumimoji="1"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F444D-F296-2047-BB8E-0D3D95B99A94}"/>
              </a:ext>
            </a:extLst>
          </p:cNvPr>
          <p:cNvSpPr txBox="1"/>
          <p:nvPr/>
        </p:nvSpPr>
        <p:spPr>
          <a:xfrm>
            <a:off x="1133167" y="2008824"/>
            <a:ext cx="9925666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이진 트리를 기반으로 한 </a:t>
            </a:r>
            <a:r>
              <a:rPr kumimoji="1" lang="en-US" altLang="ko-KR" sz="2400" b="1" dirty="0">
                <a:latin typeface="+mn-ea"/>
              </a:rPr>
              <a:t>Map </a:t>
            </a:r>
            <a:r>
              <a:rPr kumimoji="1" lang="ko-KR" altLang="en-US" sz="2400" b="1" dirty="0">
                <a:latin typeface="+mn-ea"/>
              </a:rPr>
              <a:t>컬렉션</a:t>
            </a:r>
            <a:endParaRPr kumimoji="1" lang="en-US" altLang="ko-KR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* </a:t>
            </a:r>
            <a:r>
              <a:rPr kumimoji="1" lang="en-US" altLang="ko-KR" sz="2400" b="1" dirty="0" err="1">
                <a:latin typeface="+mn-ea"/>
              </a:rPr>
              <a:t>TreeSet</a:t>
            </a:r>
            <a:r>
              <a:rPr kumimoji="1" lang="ko-KR" altLang="en-US" sz="2400" b="1" dirty="0">
                <a:latin typeface="+mn-ea"/>
              </a:rPr>
              <a:t>과의 차이점 </a:t>
            </a:r>
            <a:r>
              <a:rPr kumimoji="1" lang="en-US" altLang="ko-KR" sz="2400" b="1" dirty="0">
                <a:latin typeface="+mn-ea"/>
              </a:rPr>
              <a:t>: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 err="1">
                <a:latin typeface="+mn-ea"/>
              </a:rPr>
              <a:t>TreeSet</a:t>
            </a:r>
            <a:r>
              <a:rPr kumimoji="1" lang="ko-KR" altLang="en-US" sz="2400" b="1" dirty="0">
                <a:latin typeface="+mn-ea"/>
              </a:rPr>
              <a:t>은 값만</a:t>
            </a:r>
            <a:r>
              <a:rPr kumimoji="1" lang="en-US" altLang="ko-KR" sz="2400" b="1" dirty="0">
                <a:latin typeface="+mn-ea"/>
              </a:rPr>
              <a:t>,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 err="1">
                <a:latin typeface="+mn-ea"/>
              </a:rPr>
              <a:t>TreeMap</a:t>
            </a:r>
            <a:r>
              <a:rPr kumimoji="1" lang="ko-KR" altLang="en-US" sz="2400" b="1" dirty="0">
                <a:latin typeface="+mn-ea"/>
              </a:rPr>
              <a:t>은 키와 값 모두 저장</a:t>
            </a:r>
            <a:endParaRPr kumimoji="1" lang="en-US" altLang="ko-KR" sz="24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6A1FAD-4748-F141-9DDF-083B36702C55}"/>
              </a:ext>
            </a:extLst>
          </p:cNvPr>
          <p:cNvSpPr/>
          <p:nvPr/>
        </p:nvSpPr>
        <p:spPr>
          <a:xfrm>
            <a:off x="2977376" y="4910115"/>
            <a:ext cx="1405054" cy="50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700C9-F4C0-0F43-878F-30FF076074C7}"/>
              </a:ext>
            </a:extLst>
          </p:cNvPr>
          <p:cNvSpPr txBox="1"/>
          <p:nvPr/>
        </p:nvSpPr>
        <p:spPr>
          <a:xfrm>
            <a:off x="3805757" y="8819219"/>
            <a:ext cx="458048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* 시간복잡도는 </a:t>
            </a:r>
            <a:r>
              <a:rPr kumimoji="1" lang="en-US" altLang="ko-KR" sz="2400" b="1" dirty="0" err="1">
                <a:latin typeface="+mn-ea"/>
              </a:rPr>
              <a:t>TreeSet</a:t>
            </a:r>
            <a:r>
              <a:rPr kumimoji="1" lang="ko-KR" altLang="en-US" sz="2400" b="1" dirty="0">
                <a:latin typeface="+mn-ea"/>
              </a:rPr>
              <a:t>과 같다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68707C-B624-7042-BB8E-CBF7B3F3B194}"/>
              </a:ext>
            </a:extLst>
          </p:cNvPr>
          <p:cNvSpPr/>
          <p:nvPr/>
        </p:nvSpPr>
        <p:spPr>
          <a:xfrm>
            <a:off x="3464311" y="6378358"/>
            <a:ext cx="2066693" cy="589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4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513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Set vs Map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6EE32C-F98F-A844-A368-8187F8A6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875881"/>
            <a:ext cx="8839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7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83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Hash vs Tree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ADCF8-0864-894F-AC23-726669DA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4472781"/>
            <a:ext cx="8775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8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6731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Hash &amp; Tree &amp; Set &amp; Map </a:t>
            </a:r>
            <a:r>
              <a:rPr kumimoji="1" lang="ko-KR" altLang="en-US" sz="4000" b="1" dirty="0"/>
              <a:t>정리</a:t>
            </a:r>
            <a:endParaRPr kumimoji="1" lang="en-US" altLang="ko-KR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053FF-73A7-0B45-8DAA-C43E00F290A3}"/>
              </a:ext>
            </a:extLst>
          </p:cNvPr>
          <p:cNvSpPr txBox="1"/>
          <p:nvPr/>
        </p:nvSpPr>
        <p:spPr>
          <a:xfrm>
            <a:off x="970711" y="3328650"/>
            <a:ext cx="395557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/>
              <a:t>HashSet</a:t>
            </a:r>
          </a:p>
          <a:p>
            <a:pPr algn="ctr"/>
            <a:endParaRPr kumimoji="1" lang="en-US" altLang="ko-KR" sz="4000" b="1" dirty="0"/>
          </a:p>
          <a:p>
            <a:pPr algn="ctr"/>
            <a:r>
              <a:rPr kumimoji="1" lang="ko-KR" altLang="en-US" sz="2400" b="1" dirty="0"/>
              <a:t>속도가 빠르고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Value</a:t>
            </a:r>
            <a:r>
              <a:rPr kumimoji="1" lang="ko-KR" altLang="en-US" sz="2400" b="1" dirty="0"/>
              <a:t>만 존재</a:t>
            </a:r>
            <a:endParaRPr kumimoji="1"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FBA08-6966-054D-B61F-059BA3252F29}"/>
              </a:ext>
            </a:extLst>
          </p:cNvPr>
          <p:cNvSpPr txBox="1"/>
          <p:nvPr/>
        </p:nvSpPr>
        <p:spPr>
          <a:xfrm>
            <a:off x="6592129" y="3328649"/>
            <a:ext cx="419833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/>
              <a:t>HashMap</a:t>
            </a:r>
          </a:p>
          <a:p>
            <a:pPr algn="ctr"/>
            <a:endParaRPr kumimoji="1" lang="en-US" altLang="ko-KR" sz="4000" b="1" dirty="0"/>
          </a:p>
          <a:p>
            <a:pPr algn="ctr"/>
            <a:r>
              <a:rPr kumimoji="1" lang="ko-KR" altLang="en-US" sz="2400" b="1" dirty="0"/>
              <a:t>속도가 빠르고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Key-Value </a:t>
            </a:r>
            <a:r>
              <a:rPr kumimoji="1" lang="ko-KR" altLang="en-US" sz="2400" b="1" dirty="0"/>
              <a:t>존재</a:t>
            </a:r>
            <a:endParaRPr kumimoji="1"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7FC9-90AE-7B4A-B86B-619F819AF560}"/>
              </a:ext>
            </a:extLst>
          </p:cNvPr>
          <p:cNvSpPr txBox="1"/>
          <p:nvPr/>
        </p:nvSpPr>
        <p:spPr>
          <a:xfrm>
            <a:off x="474582" y="6414833"/>
            <a:ext cx="49478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err="1"/>
              <a:t>TreeSet</a:t>
            </a:r>
            <a:endParaRPr kumimoji="1" lang="en-US" altLang="ko-KR" sz="4000" b="1" dirty="0"/>
          </a:p>
          <a:p>
            <a:pPr algn="ctr"/>
            <a:endParaRPr kumimoji="1" lang="en-US" altLang="ko-KR" sz="4000" b="1" dirty="0"/>
          </a:p>
          <a:p>
            <a:pPr algn="ctr"/>
            <a:r>
              <a:rPr kumimoji="1" lang="ko-KR" altLang="en-US" sz="2400" b="1" dirty="0"/>
              <a:t>정렬 순서가 유지되고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Value</a:t>
            </a:r>
            <a:r>
              <a:rPr kumimoji="1" lang="ko-KR" altLang="en-US" sz="2400" b="1" dirty="0"/>
              <a:t>만 존재</a:t>
            </a:r>
            <a:endParaRPr kumimoji="1"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56F57-F9F3-2E42-B10B-B871D88D816A}"/>
              </a:ext>
            </a:extLst>
          </p:cNvPr>
          <p:cNvSpPr txBox="1"/>
          <p:nvPr/>
        </p:nvSpPr>
        <p:spPr>
          <a:xfrm>
            <a:off x="6096000" y="6414832"/>
            <a:ext cx="51905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err="1"/>
              <a:t>TreeMap</a:t>
            </a:r>
            <a:endParaRPr kumimoji="1" lang="en-US" altLang="ko-KR" sz="4000" b="1" dirty="0"/>
          </a:p>
          <a:p>
            <a:pPr algn="ctr"/>
            <a:endParaRPr kumimoji="1" lang="en-US" altLang="ko-KR" sz="4000" b="1" dirty="0"/>
          </a:p>
          <a:p>
            <a:pPr algn="ctr"/>
            <a:r>
              <a:rPr kumimoji="1" lang="ko-KR" altLang="en-US" sz="2400" b="1" dirty="0"/>
              <a:t>정렬 순서가 유지되고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Key-Value</a:t>
            </a:r>
            <a:r>
              <a:rPr kumimoji="1" lang="ko-KR" altLang="en-US" sz="2400" b="1" dirty="0"/>
              <a:t> 존재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06049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7524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 </a:t>
            </a:r>
            <a:r>
              <a:rPr kumimoji="1" lang="ko-KR" altLang="en-US" sz="4000" b="1" dirty="0" err="1"/>
              <a:t>시간복잡도</a:t>
            </a:r>
            <a:endParaRPr kumimoji="1" lang="en-US" altLang="ko-KR" sz="40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DAA2257-5BEB-5944-9A23-D3CFBB42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53" y="2093329"/>
            <a:ext cx="6370693" cy="74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03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0DA56-0BD7-3D43-92A5-49C9EB267BF4}"/>
              </a:ext>
            </a:extLst>
          </p:cNvPr>
          <p:cNvSpPr txBox="1"/>
          <p:nvPr/>
        </p:nvSpPr>
        <p:spPr>
          <a:xfrm>
            <a:off x="3938999" y="5045938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5. </a:t>
            </a:r>
            <a:r>
              <a:rPr kumimoji="1" lang="ko-KR" altLang="en-US" sz="4000" b="1" dirty="0"/>
              <a:t>제네릭 </a:t>
            </a:r>
            <a:r>
              <a:rPr kumimoji="1" lang="en-US" altLang="ko-KR" sz="4000" b="1" dirty="0"/>
              <a:t>(Generic)</a:t>
            </a:r>
          </a:p>
        </p:txBody>
      </p:sp>
    </p:spTree>
    <p:extLst>
      <p:ext uri="{BB962C8B-B14F-4D97-AF65-F5344CB8AC3E}">
        <p14:creationId xmlns:p14="http://schemas.microsoft.com/office/powerpoint/2010/main" val="351658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015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배열 </a:t>
            </a:r>
            <a:r>
              <a:rPr kumimoji="1" lang="en-US" altLang="ko-KR" sz="4000" b="1" dirty="0"/>
              <a:t>vs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Collection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2698282" y="4368829"/>
            <a:ext cx="679545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atin typeface="+mn-ea"/>
              </a:rPr>
              <a:t>Collection</a:t>
            </a:r>
            <a:endParaRPr kumimoji="1" lang="en-US" altLang="ko-KR" sz="2400" b="1" dirty="0">
              <a:latin typeface="+mn-ea"/>
            </a:endParaRP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배열과 비슷한 일을 처리</a:t>
            </a:r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en-US" altLang="ko-KR" sz="2400" b="1" dirty="0">
                <a:latin typeface="+mn-ea"/>
              </a:rPr>
              <a:t>&amp;</a:t>
            </a:r>
          </a:p>
          <a:p>
            <a:pPr algn="ctr"/>
            <a:r>
              <a:rPr kumimoji="1" lang="ko-KR" altLang="en-US" sz="2400" b="1" dirty="0">
                <a:latin typeface="+mn-ea"/>
              </a:rPr>
              <a:t>몇 개의 값이 담기는지 미리 지정하지 않아도 됨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025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1827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ED14B-B492-FB47-8F1C-3F86A937BBD0}"/>
              </a:ext>
            </a:extLst>
          </p:cNvPr>
          <p:cNvSpPr txBox="1"/>
          <p:nvPr/>
        </p:nvSpPr>
        <p:spPr>
          <a:xfrm>
            <a:off x="2653400" y="3814831"/>
            <a:ext cx="68852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n-ea"/>
              </a:rPr>
              <a:t>제네릭</a:t>
            </a:r>
            <a:r>
              <a:rPr kumimoji="1" lang="en-US" altLang="ko-KR" sz="3200" b="1" dirty="0">
                <a:latin typeface="+mn-ea"/>
              </a:rPr>
              <a:t>(Generic)</a:t>
            </a:r>
            <a:r>
              <a:rPr kumimoji="1" lang="ko-KR" altLang="en-US" sz="3200" b="1" dirty="0">
                <a:latin typeface="+mn-ea"/>
              </a:rPr>
              <a:t>이란</a:t>
            </a:r>
            <a:r>
              <a:rPr kumimoji="1" lang="en-US" altLang="ko-KR" sz="3200" b="1" dirty="0">
                <a:latin typeface="+mn-ea"/>
              </a:rPr>
              <a:t>?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데이터의 타입을 일반화</a:t>
            </a:r>
            <a:r>
              <a:rPr kumimoji="1" lang="en-US" altLang="ko-KR" sz="2400" b="1" dirty="0">
                <a:latin typeface="+mn-ea"/>
              </a:rPr>
              <a:t>(generalize)</a:t>
            </a:r>
            <a:r>
              <a:rPr kumimoji="1" lang="ko-KR" altLang="en-US" sz="2400" b="1" dirty="0">
                <a:latin typeface="+mn-ea"/>
              </a:rPr>
              <a:t>한다</a:t>
            </a:r>
            <a:r>
              <a:rPr kumimoji="1" lang="en-US" altLang="ko-KR" sz="2400" b="1" dirty="0">
                <a:latin typeface="+mn-ea"/>
              </a:rPr>
              <a:t>.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en-US" altLang="ko-KR" sz="2400" b="1" dirty="0">
                <a:latin typeface="+mn-ea"/>
              </a:rPr>
              <a:t>-&gt;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클래스나 메서드에서 사용할 </a:t>
            </a:r>
            <a:r>
              <a:rPr kumimoji="1" lang="ko-KR" altLang="en-US" sz="2400" b="1" u="sng" dirty="0">
                <a:latin typeface="+mn-ea"/>
              </a:rPr>
              <a:t>내부 데이터 타입을</a:t>
            </a:r>
            <a:endParaRPr kumimoji="1" lang="en-US" altLang="ko-KR" sz="2400" b="1" u="sng" dirty="0">
              <a:latin typeface="+mn-ea"/>
            </a:endParaRPr>
          </a:p>
          <a:p>
            <a:pPr algn="ctr"/>
            <a:r>
              <a:rPr kumimoji="1" lang="ko-KR" altLang="en-US" sz="2400" b="1" u="sng" dirty="0">
                <a:latin typeface="+mn-ea"/>
              </a:rPr>
              <a:t>컴파일 시에 미리 지정</a:t>
            </a:r>
            <a:r>
              <a:rPr kumimoji="1" lang="ko-KR" altLang="en-US" sz="2400" b="1" dirty="0">
                <a:latin typeface="+mn-ea"/>
              </a:rPr>
              <a:t>하는 방법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F6E59A-EA03-2A43-A437-EFFD3AEA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01" y="7481656"/>
            <a:ext cx="5711788" cy="19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3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1827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ED14B-B492-FB47-8F1C-3F86A937BBD0}"/>
              </a:ext>
            </a:extLst>
          </p:cNvPr>
          <p:cNvSpPr txBox="1"/>
          <p:nvPr/>
        </p:nvSpPr>
        <p:spPr>
          <a:xfrm>
            <a:off x="779498" y="4189068"/>
            <a:ext cx="10633039" cy="2421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+mn-ea"/>
              </a:rPr>
              <a:t>장점</a:t>
            </a:r>
            <a:endParaRPr kumimoji="1" lang="en-US" altLang="ko-KR" sz="32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400" b="1" dirty="0">
              <a:latin typeface="+mn-ea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latin typeface="+mn-ea"/>
              </a:rPr>
              <a:t>클래스나 메서드 내부에서 사용되는 객체의 타입 안정성을 높일 수 있다</a:t>
            </a:r>
            <a:r>
              <a:rPr kumimoji="1" lang="en-US" altLang="ko-KR" sz="2400" b="1" dirty="0">
                <a:latin typeface="+mn-ea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kumimoji="1" lang="ko-KR" altLang="en-US" sz="2400" b="1" dirty="0" err="1">
                <a:latin typeface="+mn-ea"/>
              </a:rPr>
              <a:t>반환값에</a:t>
            </a:r>
            <a:r>
              <a:rPr kumimoji="1" lang="ko-KR" altLang="en-US" sz="2400" b="1" dirty="0">
                <a:latin typeface="+mn-ea"/>
              </a:rPr>
              <a:t> 대한 타입 변환 및 타입 검사에 들어가는 노력을 줄일 수 있다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305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110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 </a:t>
            </a:r>
            <a:r>
              <a:rPr kumimoji="1" lang="ko-KR" altLang="en-US" sz="4000" b="1" dirty="0"/>
              <a:t>사용 방법</a:t>
            </a:r>
            <a:endParaRPr kumimoji="1" lang="en-US" altLang="ko-KR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30150F-0F07-8545-8966-03ED1F13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4229003"/>
            <a:ext cx="59309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98866-FB14-114D-BEA6-D03274DAB7C9}"/>
              </a:ext>
            </a:extLst>
          </p:cNvPr>
          <p:cNvSpPr txBox="1"/>
          <p:nvPr/>
        </p:nvSpPr>
        <p:spPr>
          <a:xfrm>
            <a:off x="4081666" y="2821341"/>
            <a:ext cx="402866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자주 사용되는 </a:t>
            </a:r>
            <a:r>
              <a:rPr kumimoji="1" lang="ko-KR" altLang="en-US" sz="2800" b="1" dirty="0" err="1">
                <a:latin typeface="+mn-ea"/>
              </a:rPr>
              <a:t>타입인자</a:t>
            </a:r>
            <a:endParaRPr kumimoji="1"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508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 </a:t>
            </a:r>
            <a:r>
              <a:rPr kumimoji="1" lang="ko-KR" altLang="en-US" sz="4000" b="1" dirty="0"/>
              <a:t>특징</a:t>
            </a:r>
            <a:endParaRPr kumimoji="1"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C97F0-1AD9-4E4A-A414-05EEDB3B2336}"/>
              </a:ext>
            </a:extLst>
          </p:cNvPr>
          <p:cNvSpPr txBox="1"/>
          <p:nvPr/>
        </p:nvSpPr>
        <p:spPr>
          <a:xfrm>
            <a:off x="1767019" y="1992278"/>
            <a:ext cx="8658011" cy="453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b="1" dirty="0">
                <a:latin typeface="+mn-ea"/>
              </a:rPr>
              <a:t>복수의 제네릭은 </a:t>
            </a:r>
            <a:r>
              <a:rPr kumimoji="1" lang="en-US" altLang="ko-KR" sz="2800" b="1" dirty="0">
                <a:latin typeface="+mn-ea"/>
              </a:rPr>
              <a:t>&lt;T, S&gt;</a:t>
            </a:r>
            <a:r>
              <a:rPr kumimoji="1" lang="ko-KR" altLang="en-US" sz="2800" b="1" dirty="0">
                <a:latin typeface="+mn-ea"/>
              </a:rPr>
              <a:t>와 같은 형식을 사용한다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dirty="0">
                <a:latin typeface="+mn-ea"/>
              </a:rPr>
              <a:t>2.</a:t>
            </a:r>
            <a:r>
              <a:rPr kumimoji="1" lang="ko-KR" altLang="en-US" sz="2800" b="1" dirty="0">
                <a:latin typeface="+mn-ea"/>
              </a:rPr>
              <a:t> 제네릭은 참조 데이터 타입에 대해서만 가능하다</a:t>
            </a:r>
            <a:r>
              <a:rPr kumimoji="1" lang="en-US" altLang="ko-KR" sz="2800" b="1" dirty="0">
                <a:latin typeface="+mn-ea"/>
              </a:rPr>
              <a:t>.</a:t>
            </a:r>
            <a:endParaRPr kumimoji="1" lang="en-US" altLang="ko-KR" sz="20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01B297-58B2-024A-AA4B-2AEF530E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999581"/>
            <a:ext cx="3238500" cy="2400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5C3117-5B35-CD47-B850-60230F40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019" y="6890132"/>
            <a:ext cx="8658011" cy="1849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62D6B7-FB6A-B34E-959A-7AE95DBB6949}"/>
              </a:ext>
            </a:extLst>
          </p:cNvPr>
          <p:cNvSpPr/>
          <p:nvPr/>
        </p:nvSpPr>
        <p:spPr>
          <a:xfrm>
            <a:off x="2271131" y="7660749"/>
            <a:ext cx="8153850" cy="513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709273-17A7-5D44-B0D7-5615F9D18B6F}"/>
              </a:ext>
            </a:extLst>
          </p:cNvPr>
          <p:cNvSpPr/>
          <p:nvPr/>
        </p:nvSpPr>
        <p:spPr>
          <a:xfrm>
            <a:off x="5105432" y="2949371"/>
            <a:ext cx="1730266" cy="395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1A63-0BE6-CC4F-9E5B-6C2881743065}"/>
              </a:ext>
            </a:extLst>
          </p:cNvPr>
          <p:cNvSpPr txBox="1"/>
          <p:nvPr/>
        </p:nvSpPr>
        <p:spPr>
          <a:xfrm>
            <a:off x="7167360" y="2949371"/>
            <a:ext cx="16514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제네릭 클래스</a:t>
            </a:r>
            <a:endParaRPr kumimoji="1" lang="en-US" altLang="ko-KR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89567C-62BD-5E49-B1DA-C1ED9328D21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835697" y="3176517"/>
            <a:ext cx="3316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4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 </a:t>
            </a:r>
            <a:r>
              <a:rPr kumimoji="1" lang="ko-KR" altLang="en-US" sz="4000" b="1" dirty="0"/>
              <a:t>특징</a:t>
            </a:r>
            <a:endParaRPr kumimoji="1"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C97F0-1AD9-4E4A-A414-05EEDB3B2336}"/>
              </a:ext>
            </a:extLst>
          </p:cNvPr>
          <p:cNvSpPr txBox="1"/>
          <p:nvPr/>
        </p:nvSpPr>
        <p:spPr>
          <a:xfrm>
            <a:off x="1767019" y="1992278"/>
            <a:ext cx="4552849" cy="453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latin typeface="+mn-ea"/>
              </a:rPr>
              <a:t>3. </a:t>
            </a:r>
            <a:r>
              <a:rPr kumimoji="1" lang="ko-KR" altLang="en-US" sz="2800" b="1" dirty="0">
                <a:latin typeface="+mn-ea"/>
              </a:rPr>
              <a:t>제네릭은 생략 가능하다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b="1" dirty="0"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dirty="0">
                <a:latin typeface="+mn-ea"/>
              </a:rPr>
              <a:t>4.</a:t>
            </a:r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ko-KR" altLang="en-US" sz="2800" b="1" dirty="0" err="1">
                <a:latin typeface="+mn-ea"/>
              </a:rPr>
              <a:t>메소드에</a:t>
            </a:r>
            <a:r>
              <a:rPr kumimoji="1" lang="ko-KR" altLang="en-US" sz="2800" b="1" dirty="0">
                <a:latin typeface="+mn-ea"/>
              </a:rPr>
              <a:t> 적용 가능하다</a:t>
            </a:r>
            <a:r>
              <a:rPr kumimoji="1" lang="en-US" altLang="ko-KR" sz="2800" b="1" dirty="0">
                <a:latin typeface="+mn-ea"/>
              </a:rPr>
              <a:t>.</a:t>
            </a:r>
            <a:endParaRPr kumimoji="1" lang="en-US" altLang="ko-KR" sz="20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70EB35-24CD-694E-A48D-71A935D3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37" y="2697572"/>
            <a:ext cx="3364726" cy="31227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7F039-DDB4-1949-BAB9-FA39F915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044" y="6612886"/>
            <a:ext cx="5885912" cy="38240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5CD976-FB4F-DD47-9961-F8AB7B1C1406}"/>
              </a:ext>
            </a:extLst>
          </p:cNvPr>
          <p:cNvSpPr/>
          <p:nvPr/>
        </p:nvSpPr>
        <p:spPr>
          <a:xfrm>
            <a:off x="3352799" y="8011819"/>
            <a:ext cx="2635406" cy="513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0D5128-E4AF-6242-B15F-85BF3C241378}"/>
              </a:ext>
            </a:extLst>
          </p:cNvPr>
          <p:cNvSpPr/>
          <p:nvPr/>
        </p:nvSpPr>
        <p:spPr>
          <a:xfrm>
            <a:off x="3602430" y="9667300"/>
            <a:ext cx="2385775" cy="152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911EB-1DEF-2C47-91D3-6F8D781A0BEE}"/>
              </a:ext>
            </a:extLst>
          </p:cNvPr>
          <p:cNvSpPr txBox="1"/>
          <p:nvPr/>
        </p:nvSpPr>
        <p:spPr>
          <a:xfrm>
            <a:off x="6319868" y="8963261"/>
            <a:ext cx="14205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명시적 지정</a:t>
            </a:r>
            <a:endParaRPr kumimoji="1"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C3907-37EB-374B-876E-D6F96E69EB8F}"/>
              </a:ext>
            </a:extLst>
          </p:cNvPr>
          <p:cNvSpPr/>
          <p:nvPr/>
        </p:nvSpPr>
        <p:spPr>
          <a:xfrm>
            <a:off x="3602430" y="9830629"/>
            <a:ext cx="2385775" cy="152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4CD06-E59E-D04F-BBB5-13D7247FCA8C}"/>
              </a:ext>
            </a:extLst>
          </p:cNvPr>
          <p:cNvSpPr txBox="1"/>
          <p:nvPr/>
        </p:nvSpPr>
        <p:spPr>
          <a:xfrm>
            <a:off x="6319868" y="9755807"/>
            <a:ext cx="11897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생략 가능</a:t>
            </a:r>
            <a:endParaRPr kumimoji="1" lang="en-US" altLang="ko-KR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B039CC-D624-DC46-B2AA-D5373129E91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5988205" y="9190407"/>
            <a:ext cx="331663" cy="552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BA86D-950D-ED4A-B97C-58E971459A7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988205" y="9982953"/>
            <a:ext cx="3316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9C56BC-FC9E-1247-964E-4879BE54DD3C}"/>
              </a:ext>
            </a:extLst>
          </p:cNvPr>
          <p:cNvSpPr txBox="1"/>
          <p:nvPr/>
        </p:nvSpPr>
        <p:spPr>
          <a:xfrm>
            <a:off x="6319868" y="7943869"/>
            <a:ext cx="16514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제네릭 </a:t>
            </a:r>
            <a:r>
              <a:rPr kumimoji="1" lang="ko-KR" altLang="en-US" b="1" dirty="0" err="1">
                <a:solidFill>
                  <a:srgbClr val="FF0000"/>
                </a:solidFill>
                <a:latin typeface="+mn-ea"/>
              </a:rPr>
              <a:t>메소드</a:t>
            </a:r>
            <a:endParaRPr kumimoji="1" lang="en-US" altLang="ko-KR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42178F-952B-6E42-BA69-66750E3928DD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flipH="1">
            <a:off x="5988205" y="8171015"/>
            <a:ext cx="331663" cy="97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567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 </a:t>
            </a:r>
            <a:r>
              <a:rPr kumimoji="1" lang="ko-KR" altLang="en-US" sz="4000" b="1" dirty="0"/>
              <a:t>와일드카드</a:t>
            </a:r>
            <a:endParaRPr kumimoji="1" lang="en-US" altLang="ko-KR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F6C68-F6D6-E84F-A7C3-C0AACB92143C}"/>
              </a:ext>
            </a:extLst>
          </p:cNvPr>
          <p:cNvSpPr txBox="1"/>
          <p:nvPr/>
        </p:nvSpPr>
        <p:spPr>
          <a:xfrm>
            <a:off x="3735437" y="4293296"/>
            <a:ext cx="4721164" cy="2213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+mn-ea"/>
              </a:rPr>
              <a:t>하나 이상의 타입을 지정</a:t>
            </a:r>
            <a:endParaRPr kumimoji="1" lang="en-US" altLang="ko-KR" sz="32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200" b="1" u="sng" dirty="0">
                <a:latin typeface="+mn-ea"/>
              </a:rPr>
              <a:t>?</a:t>
            </a:r>
            <a:endParaRPr kumimoji="1" lang="en-US" altLang="ko-KR" sz="24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721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Generic </a:t>
            </a:r>
            <a:r>
              <a:rPr kumimoji="1" lang="ko-KR" altLang="en-US" sz="4000" b="1" dirty="0"/>
              <a:t>제한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18A99-315A-9440-B2B0-49D92C5F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5" y="2439388"/>
            <a:ext cx="8387990" cy="66142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053ED6-4F1A-2E4D-BE42-9C44936A0089}"/>
              </a:ext>
            </a:extLst>
          </p:cNvPr>
          <p:cNvSpPr/>
          <p:nvPr/>
        </p:nvSpPr>
        <p:spPr>
          <a:xfrm>
            <a:off x="3187422" y="5090405"/>
            <a:ext cx="1730266" cy="395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8E02C0-C841-C743-846E-2B92E2F82BC4}"/>
              </a:ext>
            </a:extLst>
          </p:cNvPr>
          <p:cNvSpPr/>
          <p:nvPr/>
        </p:nvSpPr>
        <p:spPr>
          <a:xfrm>
            <a:off x="2648445" y="7841039"/>
            <a:ext cx="7641549" cy="519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73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</a:t>
            </a:r>
            <a:r>
              <a:rPr kumimoji="1" lang="ko-KR" altLang="en-US" sz="4000" b="1" dirty="0"/>
              <a:t>에서의 </a:t>
            </a:r>
            <a:r>
              <a:rPr kumimoji="1" lang="en-US" altLang="ko-KR" sz="4000" b="1" dirty="0"/>
              <a:t>Generic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7CDED-C210-754D-912B-8D4BE3D0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5055432"/>
            <a:ext cx="8178800" cy="345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D1DD37-688D-3A47-AD71-CB6CD754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3539022"/>
            <a:ext cx="9067800" cy="800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2AEF5FA-47BB-D34D-A630-9DD3E0FA95E9}"/>
              </a:ext>
            </a:extLst>
          </p:cNvPr>
          <p:cNvSpPr/>
          <p:nvPr/>
        </p:nvSpPr>
        <p:spPr>
          <a:xfrm>
            <a:off x="4020046" y="4880546"/>
            <a:ext cx="3707750" cy="519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2A77E0-5B64-0C4B-8B92-D8B0144EC836}"/>
              </a:ext>
            </a:extLst>
          </p:cNvPr>
          <p:cNvSpPr/>
          <p:nvPr/>
        </p:nvSpPr>
        <p:spPr>
          <a:xfrm>
            <a:off x="3068476" y="3419737"/>
            <a:ext cx="487119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843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3454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</a:t>
            </a:r>
            <a:r>
              <a:rPr kumimoji="1" lang="ko-KR" altLang="en-US" sz="4000" b="1" dirty="0"/>
              <a:t>정리</a:t>
            </a:r>
            <a:endParaRPr kumimoji="1" lang="en-US" altLang="ko-KR" sz="40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AFF0B2A-7FC5-4448-9C0A-493199AA4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46" y="3085675"/>
            <a:ext cx="8997708" cy="53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51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E1D90B5-72F7-4248-980D-A9F4333C19AB}"/>
              </a:ext>
            </a:extLst>
          </p:cNvPr>
          <p:cNvSpPr txBox="1"/>
          <p:nvPr/>
        </p:nvSpPr>
        <p:spPr>
          <a:xfrm>
            <a:off x="5765621" y="5138271"/>
            <a:ext cx="86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끝</a:t>
            </a:r>
            <a:r>
              <a:rPr kumimoji="1" lang="en-US" altLang="ko-KR" sz="4000" b="1" dirty="0"/>
              <a:t>!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556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3575314" y="5107493"/>
            <a:ext cx="5041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atin typeface="+mn-ea"/>
              </a:rPr>
              <a:t>Collection Framework</a:t>
            </a:r>
            <a:r>
              <a:rPr kumimoji="1" lang="ko-KR" altLang="en-US" sz="3200" b="1" dirty="0">
                <a:latin typeface="+mn-ea"/>
              </a:rPr>
              <a:t>란</a:t>
            </a:r>
            <a:r>
              <a:rPr kumimoji="1" lang="en-US" altLang="ko-KR" sz="3200" b="1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1391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4408684" y="4615051"/>
            <a:ext cx="337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n-ea"/>
              </a:rPr>
              <a:t>컨테이너</a:t>
            </a:r>
            <a:endParaRPr kumimoji="1" lang="en-US" altLang="ko-KR" sz="3200" b="1" dirty="0">
              <a:latin typeface="+mn-ea"/>
            </a:endParaRPr>
          </a:p>
          <a:p>
            <a:pPr algn="ctr"/>
            <a:endParaRPr kumimoji="1" lang="en-US" altLang="ko-KR" sz="3200" b="1" dirty="0">
              <a:latin typeface="+mn-ea"/>
            </a:endParaRPr>
          </a:p>
          <a:p>
            <a:pPr algn="ctr"/>
            <a:r>
              <a:rPr kumimoji="1" lang="en-US" altLang="ko-KR" sz="3200" b="1" dirty="0">
                <a:latin typeface="+mn-ea"/>
              </a:rPr>
              <a:t>=</a:t>
            </a:r>
            <a:r>
              <a:rPr kumimoji="1" lang="ko-KR" altLang="en-US" sz="3200" b="1" dirty="0">
                <a:latin typeface="+mn-ea"/>
              </a:rPr>
              <a:t> 값을 담는 그릇</a:t>
            </a:r>
            <a:endParaRPr kumimoji="1" lang="en-US" altLang="ko-KR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956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A09CA-F73D-C64A-AE91-A4BA9E632BB3}"/>
              </a:ext>
            </a:extLst>
          </p:cNvPr>
          <p:cNvSpPr txBox="1"/>
          <p:nvPr/>
        </p:nvSpPr>
        <p:spPr>
          <a:xfrm>
            <a:off x="742611" y="4061053"/>
            <a:ext cx="107067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+mn-ea"/>
              </a:rPr>
              <a:t>다수의 데이터를 쉽고 효과적으로 처리할 수 있는 표준화된 방법을 제공하는</a:t>
            </a:r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클래스의 집합</a:t>
            </a:r>
            <a:endParaRPr kumimoji="1" lang="en-US" altLang="ko-KR" sz="2400" b="1" dirty="0">
              <a:latin typeface="+mn-ea"/>
            </a:endParaRP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en-US" altLang="ko-KR" sz="2400" b="1" dirty="0">
                <a:latin typeface="+mn-ea"/>
              </a:rPr>
              <a:t>=</a:t>
            </a:r>
          </a:p>
          <a:p>
            <a:pPr algn="ctr"/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u="sng" dirty="0">
                <a:latin typeface="+mn-ea"/>
              </a:rPr>
              <a:t>데이터를 저장하는 자료 구조</a:t>
            </a:r>
            <a:r>
              <a:rPr kumimoji="1" lang="ko-KR" altLang="en-US" sz="2400" b="1" dirty="0">
                <a:latin typeface="+mn-ea"/>
              </a:rPr>
              <a:t>와 </a:t>
            </a:r>
            <a:r>
              <a:rPr kumimoji="1" lang="ko-KR" altLang="en-US" sz="2400" b="1" u="sng" dirty="0">
                <a:latin typeface="+mn-ea"/>
              </a:rPr>
              <a:t>데이터를 처리하는 알고리즘</a:t>
            </a:r>
            <a:r>
              <a:rPr kumimoji="1" lang="ko-KR" altLang="en-US" sz="2400" b="1" dirty="0">
                <a:latin typeface="+mn-ea"/>
              </a:rPr>
              <a:t>을 구조화하여</a:t>
            </a:r>
            <a:endParaRPr kumimoji="1" lang="en-US" altLang="ko-KR" sz="2400" b="1" dirty="0">
              <a:latin typeface="+mn-ea"/>
            </a:endParaRPr>
          </a:p>
          <a:p>
            <a:pPr algn="ctr"/>
            <a:r>
              <a:rPr kumimoji="1" lang="ko-KR" altLang="en-US" sz="2400" b="1" dirty="0">
                <a:latin typeface="+mn-ea"/>
              </a:rPr>
              <a:t>클래스로 구현해 놓은 것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72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FBDD6-EBD3-1744-BCBD-A3B5C9BACD95}"/>
              </a:ext>
            </a:extLst>
          </p:cNvPr>
          <p:cNvSpPr txBox="1"/>
          <p:nvPr/>
        </p:nvSpPr>
        <p:spPr>
          <a:xfrm>
            <a:off x="3933399" y="1942321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latin typeface="+mn-ea"/>
              </a:rPr>
              <a:t>Collection</a:t>
            </a:r>
            <a:r>
              <a:rPr kumimoji="1" lang="ko-KR" altLang="en-US" sz="2400" b="1" dirty="0">
                <a:latin typeface="+mn-ea"/>
              </a:rPr>
              <a:t>의 주요 인터페이스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F27EB-5BA8-1A4F-96B7-4FF11569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2" y="3355028"/>
            <a:ext cx="10089995" cy="54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122EBF-A944-8C48-9BA4-2B077CC448A7}"/>
              </a:ext>
            </a:extLst>
          </p:cNvPr>
          <p:cNvSpPr/>
          <p:nvPr/>
        </p:nvSpPr>
        <p:spPr>
          <a:xfrm>
            <a:off x="2375209" y="4627756"/>
            <a:ext cx="123778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ECBF1-DC96-E045-AFB9-12783791FA19}"/>
              </a:ext>
            </a:extLst>
          </p:cNvPr>
          <p:cNvSpPr/>
          <p:nvPr/>
        </p:nvSpPr>
        <p:spPr>
          <a:xfrm>
            <a:off x="4033024" y="5258312"/>
            <a:ext cx="123778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FF904-1FFE-9B42-AC85-EAD8F349D1EC}"/>
              </a:ext>
            </a:extLst>
          </p:cNvPr>
          <p:cNvSpPr/>
          <p:nvPr/>
        </p:nvSpPr>
        <p:spPr>
          <a:xfrm>
            <a:off x="9073374" y="3355028"/>
            <a:ext cx="123778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102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233F4-5131-7348-A692-1E30889815A5}"/>
              </a:ext>
            </a:extLst>
          </p:cNvPr>
          <p:cNvSpPr txBox="1"/>
          <p:nvPr/>
        </p:nvSpPr>
        <p:spPr>
          <a:xfrm>
            <a:off x="633347" y="703244"/>
            <a:ext cx="484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Collection Framework</a:t>
            </a:r>
            <a:endParaRPr kumimoji="1"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컬렉션 프레임워크 인터페이스 다이어그램">
            <a:extLst>
              <a:ext uri="{FF2B5EF4-FFF2-40B4-BE49-F238E27FC236}">
                <a16:creationId xmlns:a16="http://schemas.microsoft.com/office/drawing/2014/main" id="{E7770AF2-ADF8-DE4F-933A-E07F716E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42" y="2971367"/>
            <a:ext cx="7510915" cy="29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1B8AED-EDAA-1044-993E-3A4EE68C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777" y="6228602"/>
            <a:ext cx="4785690" cy="3977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C99DB7-DFE4-3C40-92A3-874427ACA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57" y="7978503"/>
            <a:ext cx="4560384" cy="4780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F24520-E85A-E945-A48C-1FEE99F16AB5}"/>
              </a:ext>
            </a:extLst>
          </p:cNvPr>
          <p:cNvSpPr/>
          <p:nvPr/>
        </p:nvSpPr>
        <p:spPr>
          <a:xfrm>
            <a:off x="2561063" y="7845395"/>
            <a:ext cx="2802674" cy="384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079C36-7FB3-3342-B7AA-6CE77A198247}"/>
              </a:ext>
            </a:extLst>
          </p:cNvPr>
          <p:cNvSpPr/>
          <p:nvPr/>
        </p:nvSpPr>
        <p:spPr>
          <a:xfrm>
            <a:off x="7341218" y="9625873"/>
            <a:ext cx="2940205" cy="384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5C029-FD8C-6A45-A23F-7E3D18DF01B1}"/>
              </a:ext>
            </a:extLst>
          </p:cNvPr>
          <p:cNvSpPr txBox="1"/>
          <p:nvPr/>
        </p:nvSpPr>
        <p:spPr>
          <a:xfrm>
            <a:off x="3725003" y="1942321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latin typeface="+mn-ea"/>
              </a:rPr>
              <a:t>Collection </a:t>
            </a:r>
            <a:r>
              <a:rPr kumimoji="1" lang="ko-KR" altLang="en-US" sz="2400" b="1" dirty="0">
                <a:latin typeface="+mn-ea"/>
              </a:rPr>
              <a:t>인터페이스 상속 관계</a:t>
            </a:r>
            <a:endParaRPr kumimoji="1"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822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2728</TotalTime>
  <Words>2218</Words>
  <Application>Microsoft Macintosh PowerPoint</Application>
  <PresentationFormat>사용자 지정</PresentationFormat>
  <Paragraphs>353</Paragraphs>
  <Slides>49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조수민</dc:creator>
  <cp:lastModifiedBy>조수민</cp:lastModifiedBy>
  <cp:revision>1199</cp:revision>
  <dcterms:created xsi:type="dcterms:W3CDTF">2021-08-10T06:12:25Z</dcterms:created>
  <dcterms:modified xsi:type="dcterms:W3CDTF">2021-09-07T09:20:04Z</dcterms:modified>
</cp:coreProperties>
</file>